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000" autoAdjust="0"/>
  </p:normalViewPr>
  <p:slideViewPr>
    <p:cSldViewPr snapToGrid="0">
      <p:cViewPr varScale="1">
        <p:scale>
          <a:sx n="87" d="100"/>
          <a:sy n="87" d="100"/>
        </p:scale>
        <p:origin x="14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C4BF5-9C69-470D-B2E2-7950F785ED2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07D03-DEDA-495B-BF48-5F751E9CC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07D03-DEDA-495B-BF48-5F751E9CCF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02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07D03-DEDA-495B-BF48-5F751E9CCF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89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07D03-DEDA-495B-BF48-5F751E9CCF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59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07D03-DEDA-495B-BF48-5F751E9CCF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75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07D03-DEDA-495B-BF48-5F751E9CCF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1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3236696F-0F44-4667-B452-2C7D53FAE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xmlns="" id="{660E1879-CEED-4F41-B783-943DBD430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DD720319-455C-4CC8-B1E1-C3A84948E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5C5E2651-BCBC-44F8-A06A-A5B292122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819F6878-7229-4CE8-BC8D-11477B75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3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3EDA8336-A1D0-425C-B1AD-C8AE039F7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xmlns="" id="{E3A0D4F5-D566-4ADF-BC2F-6C1D1A80F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A34F4DFA-EB1B-42F9-B189-06770DAB9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93F369B5-BC3A-4693-8FCC-AF6A8EB5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2934C6F7-9A45-4DE5-9CED-DFBB2934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6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xmlns="" id="{88CF83D7-C280-46F3-88E8-FEE30E4CA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xmlns="" id="{551A0CFD-E035-423A-9A89-01F390CD3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7A8A5933-CF1A-4C1D-91FD-33F10946E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F3B42190-7DBE-4BC3-99A8-370C980B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E058AE6C-89D9-41B0-A83E-65B00308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2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08194A6B-A2AD-4C8B-9D78-89CF6BAE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A6F46902-FE2B-4C43-B54A-EC59C3044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7207B021-B2A3-4D71-9F4D-FF5B098F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DF696793-FC91-435A-A2F7-FDFACE9C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BC2A2E44-F72E-4ACC-9249-AEAEDB3B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1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8C2EE340-323F-4A5D-9E69-021A2B5D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B240278B-DE01-4BC3-9416-9A5C04F06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DD6FB515-BC6F-4DEA-8B29-96209545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5C71D121-5BBC-484E-9DE4-F719D0260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2C2A2E90-BFB0-448F-9F5F-8C5FC50E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6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7FD48F87-D759-4514-87B1-E75520380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A92B13F5-93E0-4A55-88F7-86DA833BC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xmlns="" id="{663D5DC4-7CBC-4DA4-B28A-95596471F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xmlns="" id="{2E352620-9E9D-4571-A583-4798703A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xmlns="" id="{1A0ABC9D-263D-449B-82C8-E14F5C81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xmlns="" id="{96F01882-783C-4603-9A97-470ADA1DB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0572BE60-794B-458F-8AAD-053041E28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38ECD9FE-0CDE-4D44-B590-42D1A1C3C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xmlns="" id="{41A3A5AB-48E2-49C2-9AC3-3442457D9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xmlns="" id="{BAD19F41-C7AF-41EF-B972-57159FF99A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xmlns="" id="{B126FB54-489A-4C5F-8770-64DC1B6E9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xmlns="" id="{53866312-DD5C-4C27-9258-04196E36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xmlns="" id="{536F6B8E-2D32-4E5E-B534-3AFAC5290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xmlns="" id="{9C271355-FD85-440A-84C9-ECC321BE3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0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D5180AC8-0F74-4B62-A468-51816580F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xmlns="" id="{794930E7-4608-4050-BF86-CA462012B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xmlns="" id="{969B946C-8D8B-48AF-8D89-403AE942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xmlns="" id="{19BE548B-981C-4DCC-94BC-1AFDA939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6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xmlns="" id="{94FE1F62-8C02-457D-B4C0-7751E663E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xmlns="" id="{D4F18F2A-A0B2-4C0B-B603-D1003A47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xmlns="" id="{F1C8515D-8EF3-41BB-BF5E-8817FBCB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12B225B-9012-452F-B12E-F7ECF9BF0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BA7DE3E0-E31B-4C89-B850-B69ECBD57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xmlns="" id="{3AAB4DEA-F08F-4E43-AA3A-6B18CF6D5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xmlns="" id="{34DBC76F-56CD-4645-BEC5-AD2B0B32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xmlns="" id="{05CB357B-DD37-441F-813E-6CEED2DF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xmlns="" id="{62151647-95CB-44DC-B393-E6AF2F8E0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F56440F7-7FCD-43CC-A0E9-A8A59374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xmlns="" id="{D8CAFB79-CD2C-4092-81F4-066CC9DD1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xmlns="" id="{E7FA58A2-F3CB-416F-A762-056C9F99C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xmlns="" id="{08BFE5FC-E721-4760-B67F-1A55FEBD5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xmlns="" id="{CD99E339-B21C-4CB6-8436-D7B9B7338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xmlns="" id="{85E95110-92BF-4EAF-9CEB-CD910848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0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xmlns="" id="{A0C708D4-ED4C-4DD8-8FAC-534C57FD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AE3CDBAF-41E9-4790-A989-E78D0902B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xmlns="" id="{162A49E8-6C95-45E2-A261-D01A7FD8C4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5442F-D9E5-4B58-B737-BBC07982EFDB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27E98A26-727F-4A8C-8CF3-595961C6E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xmlns="" id="{AE9095A0-7F59-462F-B60B-D6F4C87E1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A96E9-0505-43DB-A053-AF920713E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6908D595-0779-4925-B087-1D67F33A6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/>
              <a:t>Mokinių asmeninę mokymosi pažangą lemiantys veiksniai</a:t>
            </a:r>
            <a:endParaRPr lang="en-US" b="1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xmlns="" id="{882F53DE-D4C3-476E-BDF4-1D2B55DE7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  <a:p>
            <a:r>
              <a:rPr lang="en-US" dirty="0"/>
              <a:t>2021m. </a:t>
            </a:r>
            <a:r>
              <a:rPr lang="lt-LT" dirty="0"/>
              <a:t>l</a:t>
            </a:r>
            <a:r>
              <a:rPr lang="en-US" dirty="0"/>
              <a:t>apkri</a:t>
            </a:r>
            <a:r>
              <a:rPr lang="lt-LT" dirty="0"/>
              <a:t>čio 09 d.</a:t>
            </a:r>
          </a:p>
          <a:p>
            <a:r>
              <a:rPr lang="lt-LT" dirty="0"/>
              <a:t>Mokytojų tarybos posėdis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52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F8122BD-4C30-4C35-8201-D4D63690A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Mokinių asmeninei mokymosi pažangai fiksuoti, analizuoti naudojami:</a:t>
            </a:r>
            <a:endParaRPr lang="en-US" b="1" dirty="0"/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xmlns="" id="{9AF3E532-5497-4E3A-B0F2-E8BFE646EF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24468" y="2207941"/>
            <a:ext cx="5395332" cy="3869473"/>
          </a:xfrm>
          <a:prstGeom prst="rect">
            <a:avLst/>
          </a:prstGeom>
        </p:spPr>
      </p:pic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xmlns="" id="{013034E7-D482-4C0C-AF05-E1AFC7467D8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9593819"/>
              </p:ext>
            </p:extLst>
          </p:nvPr>
        </p:nvGraphicFramePr>
        <p:xfrm>
          <a:off x="6858001" y="1690688"/>
          <a:ext cx="4495800" cy="4815344"/>
        </p:xfrm>
        <a:graphic>
          <a:graphicData uri="http://schemas.openxmlformats.org/drawingml/2006/table">
            <a:tbl>
              <a:tblPr/>
              <a:tblGrid>
                <a:gridCol w="2169428">
                  <a:extLst>
                    <a:ext uri="{9D8B030D-6E8A-4147-A177-3AD203B41FA5}">
                      <a16:colId xmlns:a16="http://schemas.microsoft.com/office/drawing/2014/main" xmlns="" val="4071367407"/>
                    </a:ext>
                  </a:extLst>
                </a:gridCol>
                <a:gridCol w="1012992">
                  <a:extLst>
                    <a:ext uri="{9D8B030D-6E8A-4147-A177-3AD203B41FA5}">
                      <a16:colId xmlns:a16="http://schemas.microsoft.com/office/drawing/2014/main" xmlns="" val="2081359818"/>
                    </a:ext>
                  </a:extLst>
                </a:gridCol>
                <a:gridCol w="1313380">
                  <a:extLst>
                    <a:ext uri="{9D8B030D-6E8A-4147-A177-3AD203B41FA5}">
                      <a16:colId xmlns:a16="http://schemas.microsoft.com/office/drawing/2014/main" xmlns="" val="3631072071"/>
                    </a:ext>
                  </a:extLst>
                </a:gridCol>
              </a:tblGrid>
              <a:tr h="673306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Atsakymo variantai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Kiekis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Santykis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2322752"/>
                  </a:ext>
                </a:extLst>
              </a:tr>
              <a:tr h="673306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1. </a:t>
                      </a:r>
                      <a:r>
                        <a:rPr lang="en-US" sz="2000" b="0" i="0" dirty="0">
                          <a:effectLst/>
                        </a:rPr>
                        <a:t>Mokytojo dienorašt</a:t>
                      </a:r>
                      <a:r>
                        <a:rPr lang="lt-LT" sz="2000" b="0" i="0" dirty="0">
                          <a:effectLst/>
                        </a:rPr>
                        <a:t>is </a:t>
                      </a:r>
                      <a:endParaRPr lang="en-US" sz="2000" b="0" i="0" dirty="0">
                        <a:effectLst/>
                      </a:endParaRP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4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10.3% 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8628351"/>
                  </a:ext>
                </a:extLst>
              </a:tr>
              <a:tr h="1319172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2. Mokinių pildomi periodiniai  pasiekimų lapus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4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10.3% 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317525"/>
                  </a:ext>
                </a:extLst>
              </a:tr>
              <a:tr h="996239">
                <a:tc>
                  <a:txBody>
                    <a:bodyPr/>
                    <a:lstStyle/>
                    <a:p>
                      <a:pPr fontAlgn="t"/>
                      <a:r>
                        <a:rPr lang="lt-LT" sz="2000" b="1" i="0" dirty="0">
                          <a:solidFill>
                            <a:srgbClr val="FFC000"/>
                          </a:solidFill>
                          <a:effectLst/>
                        </a:rPr>
                        <a:t>3. </a:t>
                      </a:r>
                      <a:r>
                        <a:rPr lang="en-US" sz="2000" b="1" i="0" dirty="0">
                          <a:solidFill>
                            <a:srgbClr val="FFC000"/>
                          </a:solidFill>
                          <a:effectLst/>
                        </a:rPr>
                        <a:t>Kaupiamojo vertinimo </a:t>
                      </a:r>
                      <a:r>
                        <a:rPr lang="lt-LT" sz="2000" b="1" i="0" dirty="0">
                          <a:solidFill>
                            <a:srgbClr val="FFC000"/>
                          </a:solidFill>
                          <a:effectLst/>
                        </a:rPr>
                        <a:t>s</a:t>
                      </a:r>
                      <a:r>
                        <a:rPr lang="en-US" sz="2000" b="1" i="0" dirty="0">
                          <a:solidFill>
                            <a:srgbClr val="FFC000"/>
                          </a:solidFill>
                          <a:effectLst/>
                        </a:rPr>
                        <a:t>istem</a:t>
                      </a:r>
                      <a:r>
                        <a:rPr lang="lt-LT" sz="2000" b="1" i="0" dirty="0">
                          <a:solidFill>
                            <a:srgbClr val="FFC000"/>
                          </a:solidFill>
                          <a:effectLst/>
                        </a:rPr>
                        <a:t>a</a:t>
                      </a:r>
                      <a:endParaRPr lang="en-US" sz="2000" b="1" i="0" dirty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FFC000"/>
                          </a:solidFill>
                          <a:effectLst/>
                        </a:rPr>
                        <a:t>17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FFC000"/>
                          </a:solidFill>
                          <a:effectLst/>
                        </a:rPr>
                        <a:t> 43.6% 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6065109"/>
                  </a:ext>
                </a:extLst>
              </a:tr>
              <a:tr h="822621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4. Mokinių parašyti kontrolinius darbus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13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33.3% 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6303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Kit</a:t>
                      </a:r>
                      <a:r>
                        <a:rPr lang="lt-LT" sz="2000" b="0" i="0" dirty="0">
                          <a:effectLst/>
                        </a:rPr>
                        <a:t>a</a:t>
                      </a:r>
                      <a:r>
                        <a:rPr lang="en-US" sz="2000" b="0" i="0" dirty="0">
                          <a:effectLst/>
                        </a:rPr>
                        <a:t>......................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1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2.6% </a:t>
                      </a:r>
                    </a:p>
                  </a:txBody>
                  <a:tcPr marL="77702" marR="77702" marT="12950" marB="1295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0698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568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A3CE742-A968-42FC-84E5-C5AA53A97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/>
              <a:t>Mokinių asmeninei mokymosi pažangai fiksuoti, analizuoti naudoju:</a:t>
            </a:r>
            <a:endParaRPr lang="en-US" b="1" dirty="0"/>
          </a:p>
        </p:txBody>
      </p:sp>
      <p:sp>
        <p:nvSpPr>
          <p:cNvPr id="5" name="Turinio vietos rezervavimo ženklas 4">
            <a:extLst>
              <a:ext uri="{FF2B5EF4-FFF2-40B4-BE49-F238E27FC236}">
                <a16:creationId xmlns:a16="http://schemas.microsoft.com/office/drawing/2014/main" xmlns="" id="{E30335B9-F773-4AFE-BE71-40219E586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t-LT" dirty="0"/>
          </a:p>
          <a:p>
            <a:r>
              <a:rPr lang="lt-LT" dirty="0"/>
              <a:t>„</a:t>
            </a:r>
            <a:r>
              <a:rPr lang="en-US" dirty="0" err="1"/>
              <a:t>Rašau</a:t>
            </a:r>
            <a:r>
              <a:rPr lang="en-US" dirty="0"/>
              <a:t> </a:t>
            </a:r>
            <a:r>
              <a:rPr lang="en-US" dirty="0" err="1"/>
              <a:t>mokiniams</a:t>
            </a:r>
            <a:r>
              <a:rPr lang="en-US" dirty="0"/>
              <a:t> </a:t>
            </a:r>
            <a:r>
              <a:rPr lang="en-US" dirty="0" err="1"/>
              <a:t>komentarus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dienine</a:t>
            </a:r>
            <a:r>
              <a:rPr lang="lt-LT" dirty="0"/>
              <a:t>“</a:t>
            </a:r>
            <a:r>
              <a:rPr lang="en-US" dirty="0"/>
              <a:t>.</a:t>
            </a:r>
          </a:p>
          <a:p>
            <a:r>
              <a:rPr lang="lt-LT" dirty="0"/>
              <a:t>„</a:t>
            </a:r>
            <a:r>
              <a:rPr lang="en-US" dirty="0" err="1"/>
              <a:t>Pokalb</a:t>
            </a:r>
            <a:r>
              <a:rPr lang="lt-LT" dirty="0"/>
              <a:t>į“</a:t>
            </a:r>
          </a:p>
          <a:p>
            <a:pPr marL="0" indent="0" algn="r">
              <a:buNone/>
            </a:pPr>
            <a:r>
              <a:rPr lang="lt-LT" dirty="0"/>
              <a:t>(mokytojų atsakymai)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484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FACCA2EB-456C-411F-B8F2-2FCC585D8C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8723" y="377651"/>
            <a:ext cx="10515600" cy="1325563"/>
          </a:xfrm>
        </p:spPr>
        <p:txBody>
          <a:bodyPr/>
          <a:lstStyle/>
          <a:p>
            <a:r>
              <a:rPr lang="lt-LT" b="1" dirty="0"/>
              <a:t>Stebėti, matuoti mokinių asmeninę (mokymosi) pažangą mokytojams padėtų </a:t>
            </a:r>
            <a:r>
              <a:rPr lang="en-US" b="1" dirty="0"/>
              <a:t>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DDBA1C8C-8DA0-418C-A300-227E7DB2A18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88723" y="1800573"/>
            <a:ext cx="10985326" cy="4838222"/>
          </a:xfrm>
        </p:spPr>
        <p:txBody>
          <a:bodyPr>
            <a:normAutofit lnSpcReduction="10000"/>
          </a:bodyPr>
          <a:lstStyle/>
          <a:p>
            <a:r>
              <a:rPr lang="lt-LT" dirty="0"/>
              <a:t>„išorinės pagalbos nereikėtų; daugiau laiko ir asmeninio įsitraukimo“.</a:t>
            </a:r>
          </a:p>
          <a:p>
            <a:r>
              <a:rPr lang="lt-LT" dirty="0"/>
              <a:t>„</a:t>
            </a:r>
            <a:r>
              <a:rPr lang="lt-LT" dirty="0">
                <a:solidFill>
                  <a:srgbClr val="0070C0"/>
                </a:solidFill>
              </a:rPr>
              <a:t>Didesnė moksleivių motyvacija“ (3 atsakymai</a:t>
            </a:r>
            <a:r>
              <a:rPr lang="lt-LT" dirty="0"/>
              <a:t>)</a:t>
            </a:r>
          </a:p>
          <a:p>
            <a:r>
              <a:rPr lang="lt-LT" dirty="0"/>
              <a:t>„jeigu nuotolinio mokymo, mokymosi nebūtų“</a:t>
            </a:r>
          </a:p>
          <a:p>
            <a:r>
              <a:rPr lang="lt-LT" dirty="0"/>
              <a:t>„...nuoširdus tėvų domėjimasis savo vaikų akademiniais pasiekimais; kad mokslo metų bėgyje nevažiuotų su jais į Graikijas ir Turkijas...“ (2 nuomonės)</a:t>
            </a:r>
          </a:p>
          <a:p>
            <a:r>
              <a:rPr lang="lt-LT" dirty="0"/>
              <a:t>„mažesnės mokinių grupės pamokoje“</a:t>
            </a:r>
          </a:p>
          <a:p>
            <a:r>
              <a:rPr lang="lt-LT" dirty="0"/>
              <a:t>„Reikia daugiau laiko, daugiau pamokų, kur galėčiau giliau ir išsamiau nagrinėti kiekvieno mokinio pažangą, ją pamatuoti ir kaip tobulėti.“</a:t>
            </a:r>
          </a:p>
          <a:p>
            <a:r>
              <a:rPr lang="lt-LT" dirty="0"/>
              <a:t>„</a:t>
            </a:r>
            <a:r>
              <a:rPr lang="lt-LT" dirty="0">
                <a:solidFill>
                  <a:srgbClr val="C00000"/>
                </a:solidFill>
              </a:rPr>
              <a:t>Bendravimas su pačiu mokiniu individualiai, bendravimas su kolegomis</a:t>
            </a:r>
            <a:r>
              <a:rPr lang="lt-LT" dirty="0"/>
              <a:t>.“</a:t>
            </a:r>
          </a:p>
          <a:p>
            <a:r>
              <a:rPr lang="lt-LT" dirty="0">
                <a:solidFill>
                  <a:srgbClr val="00B050"/>
                </a:solidFill>
              </a:rPr>
              <a:t>„reikia vieningos sistemos“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lt-LT" dirty="0">
                <a:solidFill>
                  <a:srgbClr val="00B050"/>
                </a:solidFill>
              </a:rPr>
              <a:t>(</a:t>
            </a:r>
            <a:r>
              <a:rPr lang="en-US" dirty="0">
                <a:solidFill>
                  <a:srgbClr val="00B050"/>
                </a:solidFill>
              </a:rPr>
              <a:t>3 nuomon</a:t>
            </a:r>
            <a:r>
              <a:rPr lang="lt-LT" dirty="0">
                <a:solidFill>
                  <a:srgbClr val="00B050"/>
                </a:solidFill>
              </a:rPr>
              <a:t>ės)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83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3ED631B3-C595-4096-AB8F-D5A93DFC5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Išvados </a:t>
            </a:r>
            <a:endParaRPr lang="en-US" b="1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D9AD9C56-F615-4B57-8ABE-54CD51E8B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/>
              <a:t>Mokytojai pedagoginių veiksnų įtaka mokinių asmeninei pažangai vertina labiau nei socialinių, asmeninių ir kultūrinių. </a:t>
            </a:r>
          </a:p>
          <a:p>
            <a:r>
              <a:rPr lang="lt-LT" dirty="0"/>
              <a:t> Dauguma (16 mokytojų) įsivertino savo gebėjimą stebėti mokinių pažangą skalėje nuo  6 iki 8 balų.</a:t>
            </a:r>
          </a:p>
          <a:p>
            <a:r>
              <a:rPr lang="lt-LT" dirty="0"/>
              <a:t>Ugdymo procese dažniausiai pastebima mokinių akademinė pažanga.</a:t>
            </a:r>
          </a:p>
          <a:p>
            <a:r>
              <a:rPr lang="lt-LT" dirty="0"/>
              <a:t>50</a:t>
            </a:r>
            <a:r>
              <a:rPr lang="en-US" dirty="0"/>
              <a:t>% mokytoj</a:t>
            </a:r>
            <a:r>
              <a:rPr lang="lt-LT" dirty="0"/>
              <a:t>ų stebi mokinių pažangą kiekvienoje pamokoje.  </a:t>
            </a:r>
          </a:p>
          <a:p>
            <a:r>
              <a:rPr lang="lt-LT" dirty="0"/>
              <a:t>Didesnė mokytojų procentinė dalis supranta formuojamojo vertinimo svarbą mokinių asmeninei pažangai, taiko jo strategijas.</a:t>
            </a:r>
          </a:p>
          <a:p>
            <a:r>
              <a:rPr lang="lt-LT" dirty="0"/>
              <a:t>Asmeninei pažangai fiksuoti, analizuoti mokytojai naudoja skirtingas priemones; didesnė procentinė dalis taiko kaupiamojo vertinio sistemą. </a:t>
            </a:r>
          </a:p>
          <a:p>
            <a:endParaRPr lang="lt-L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62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DF59FD1A-046E-48E3-BAD3-842D23E8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Rekomendacijos</a:t>
            </a:r>
            <a:endParaRPr lang="en-US" b="1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04A08F1A-69D8-48E3-B6A7-46183F0C5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/>
              <a:t>Atkreipti dėmesį ir sudaryti sąlygas ugdymo procese mokiniams siekti kultūrinės, socialinės, emocinės pažangos bei ugdytis aukštesniuosius mąstymo gebėjimus.</a:t>
            </a:r>
          </a:p>
          <a:p>
            <a:r>
              <a:rPr lang="lt-LT" dirty="0"/>
              <a:t>Svarstyti galimybę pusmečių, mokslo metų pabaigoje akcentuoti kiekvieno mokinio padarytą asmeninę pažangą įvairiose srityse. </a:t>
            </a:r>
          </a:p>
          <a:p>
            <a:r>
              <a:rPr lang="lt-LT" dirty="0"/>
              <a:t>Taikyti refleksijos,  įsivertinimo priemones ir stiprinti asmeninę mokinių atsakomybę už savo mokymąsi, jų motyvaciją (pvz., „Mąstymo mokyklos“, „Tyrinėjimo menas“ projektų pagalba, ieškoti alternatyvių sprendimų).</a:t>
            </a:r>
          </a:p>
          <a:p>
            <a:r>
              <a:rPr lang="lt-LT" dirty="0"/>
              <a:t>Diskutuojant ir bendradarbiaujant kurti aiškesnę mokinių asmeninės pažangos stebėjimo ir  matavimo sistemą.</a:t>
            </a:r>
          </a:p>
        </p:txBody>
      </p:sp>
    </p:spTree>
    <p:extLst>
      <p:ext uri="{BB962C8B-B14F-4D97-AF65-F5344CB8AC3E}">
        <p14:creationId xmlns:p14="http://schemas.microsoft.com/office/powerpoint/2010/main" val="139276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D637F5E2-FE7A-4EE4-BB5D-B6894E317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Bendrieji duomenys</a:t>
            </a:r>
            <a:endParaRPr lang="en-US" b="1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A4F71AC0-3508-4675-A6B1-8022C1586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3200" dirty="0"/>
              <a:t>Tyrimo tikslas – nustatyti  mokinių asmeninę  pažangą lemiančius  veiksnius. </a:t>
            </a:r>
          </a:p>
          <a:p>
            <a:r>
              <a:rPr lang="lt-LT" sz="3200" dirty="0"/>
              <a:t>Apklausą parengė Trakų r. Rūdiškių gimnazijos Metodinė taryba.</a:t>
            </a:r>
          </a:p>
          <a:p>
            <a:r>
              <a:rPr lang="lt-LT" sz="3200" dirty="0"/>
              <a:t>Pateiktos 29 anketos mokytojams, atsakė 24, </a:t>
            </a:r>
          </a:p>
          <a:p>
            <a:r>
              <a:rPr lang="lt-LT" sz="3200" dirty="0"/>
              <a:t>87.5</a:t>
            </a:r>
            <a:r>
              <a:rPr lang="en-US" sz="3200" dirty="0"/>
              <a:t>% respondent</a:t>
            </a:r>
            <a:r>
              <a:rPr lang="lt-LT" sz="3200" dirty="0"/>
              <a:t>ų turi 20 ir daugiau metų pedagoginio stažo.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2089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D3D4C1F4-973E-4C4C-AFD2-3847756526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8911" y="255092"/>
            <a:ext cx="105156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Pedagoginių veiksnių įtak</a:t>
            </a:r>
            <a:r>
              <a:rPr lang="lt-LT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mokinių asmeninei pažangai (skalėje nuo 1 – 10)</a:t>
            </a:r>
            <a:r>
              <a:rPr lang="lt-LT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sz="4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1" name="Turinio vietos rezervavimo ženklas 20">
            <a:extLst>
              <a:ext uri="{FF2B5EF4-FFF2-40B4-BE49-F238E27FC236}">
                <a16:creationId xmlns:a16="http://schemas.microsoft.com/office/drawing/2014/main" xmlns="" id="{25182DF0-1A33-4A6A-ACFA-7C020095529E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21674844"/>
              </p:ext>
            </p:extLst>
          </p:nvPr>
        </p:nvGraphicFramePr>
        <p:xfrm>
          <a:off x="8537712" y="1786257"/>
          <a:ext cx="3347773" cy="4268615"/>
        </p:xfrm>
        <a:graphic>
          <a:graphicData uri="http://schemas.openxmlformats.org/drawingml/2006/table">
            <a:tbl>
              <a:tblPr/>
              <a:tblGrid>
                <a:gridCol w="1235103">
                  <a:extLst>
                    <a:ext uri="{9D8B030D-6E8A-4147-A177-3AD203B41FA5}">
                      <a16:colId xmlns:a16="http://schemas.microsoft.com/office/drawing/2014/main" xmlns="" val="1305069147"/>
                    </a:ext>
                  </a:extLst>
                </a:gridCol>
                <a:gridCol w="939948">
                  <a:extLst>
                    <a:ext uri="{9D8B030D-6E8A-4147-A177-3AD203B41FA5}">
                      <a16:colId xmlns:a16="http://schemas.microsoft.com/office/drawing/2014/main" xmlns="" val="3601917751"/>
                    </a:ext>
                  </a:extLst>
                </a:gridCol>
                <a:gridCol w="1172722">
                  <a:extLst>
                    <a:ext uri="{9D8B030D-6E8A-4147-A177-3AD203B41FA5}">
                      <a16:colId xmlns:a16="http://schemas.microsoft.com/office/drawing/2014/main" xmlns="" val="1047709396"/>
                    </a:ext>
                  </a:extLst>
                </a:gridCol>
              </a:tblGrid>
              <a:tr h="681545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Atsakymo variantai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Kiekis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Santykis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2361010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909188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4520683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4.2%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6244734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2908379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5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8.3%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8668764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6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8.3%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6488076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7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16.7%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4260234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1" i="0" dirty="0">
                          <a:solidFill>
                            <a:srgbClr val="00B050"/>
                          </a:solidFill>
                          <a:effectLst/>
                        </a:rPr>
                        <a:t>8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1" i="0" dirty="0">
                          <a:solidFill>
                            <a:srgbClr val="00B050"/>
                          </a:solidFill>
                          <a:effectLst/>
                        </a:rPr>
                        <a:t>11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1" i="0" dirty="0">
                          <a:solidFill>
                            <a:srgbClr val="00B050"/>
                          </a:solidFill>
                          <a:effectLst/>
                        </a:rPr>
                        <a:t> 45.8%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6977501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9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12.5%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8947636"/>
                  </a:ext>
                </a:extLst>
              </a:tr>
              <a:tr h="358707"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10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 dirty="0">
                          <a:effectLst/>
                        </a:rPr>
                        <a:t> 4.2%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0283857"/>
                  </a:ext>
                </a:extLst>
              </a:tr>
            </a:tbl>
          </a:graphicData>
        </a:graphic>
      </p:graphicFrame>
      <p:pic>
        <p:nvPicPr>
          <p:cNvPr id="6" name="Paveikslėlis 5">
            <a:extLst>
              <a:ext uri="{FF2B5EF4-FFF2-40B4-BE49-F238E27FC236}">
                <a16:creationId xmlns:a16="http://schemas.microsoft.com/office/drawing/2014/main" xmlns="" id="{F90115B9-BB7C-486A-80AC-11A7B6C483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489" y="2854112"/>
            <a:ext cx="5612592" cy="3773732"/>
          </a:xfrm>
          <a:prstGeom prst="rect">
            <a:avLst/>
          </a:prstGeom>
        </p:spPr>
      </p:pic>
      <p:sp>
        <p:nvSpPr>
          <p:cNvPr id="23" name="Rectangle 1">
            <a:extLst>
              <a:ext uri="{FF2B5EF4-FFF2-40B4-BE49-F238E27FC236}">
                <a16:creationId xmlns:a16="http://schemas.microsoft.com/office/drawing/2014/main" xmlns="" id="{571073B1-9846-4B52-8FD9-F4D4662D9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489" y="467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EF0DF1D-CA01-4BCC-AB65-741B51790281}"/>
              </a:ext>
            </a:extLst>
          </p:cNvPr>
          <p:cNvSpPr txBox="1"/>
          <p:nvPr/>
        </p:nvSpPr>
        <p:spPr>
          <a:xfrm>
            <a:off x="897615" y="1573491"/>
            <a:ext cx="78079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/>
              <a:t>Pedagoginių veiksnių įtaka mokinių asmeninei pažangai yra r</a:t>
            </a:r>
            <a:r>
              <a:rPr lang="en-US" sz="2800" dirty="0"/>
              <a:t>e</a:t>
            </a:r>
            <a:r>
              <a:rPr lang="lt-LT" sz="2800" dirty="0"/>
              <a:t>ikšminga: </a:t>
            </a:r>
          </a:p>
          <a:p>
            <a:r>
              <a:rPr lang="lt-LT" sz="2800" dirty="0"/>
              <a:t>45</a:t>
            </a:r>
            <a:r>
              <a:rPr lang="en-US" sz="2800" dirty="0"/>
              <a:t>% mokytoj</a:t>
            </a:r>
            <a:r>
              <a:rPr lang="lt-LT" sz="2800" dirty="0"/>
              <a:t>ų skalėje nuo 1 iki 10 įvertino 8 balais.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908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C18235E-9B44-4446-AA05-4EE1EFB29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9356" y="3651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Socialinių, ekonominių ir kultūrinių veiksnių įtaką mokinių asmeninei pažangai (</a:t>
            </a:r>
            <a:r>
              <a:rPr lang="lt-LT" sz="3600" b="1" dirty="0"/>
              <a:t>skalėje nuo 1 – 10) </a:t>
            </a:r>
            <a:endParaRPr lang="en-US" sz="3600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F0DA8C2A-1570-4623-8C3A-10B56F83FB41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65" y="2806655"/>
            <a:ext cx="5181600" cy="362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Lentelė 8">
            <a:extLst>
              <a:ext uri="{FF2B5EF4-FFF2-40B4-BE49-F238E27FC236}">
                <a16:creationId xmlns:a16="http://schemas.microsoft.com/office/drawing/2014/main" xmlns="" id="{9315F538-F9FB-401F-ABBD-427A0C7FC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31927"/>
              </p:ext>
            </p:extLst>
          </p:nvPr>
        </p:nvGraphicFramePr>
        <p:xfrm>
          <a:off x="7932448" y="2306483"/>
          <a:ext cx="3497281" cy="4106951"/>
        </p:xfrm>
        <a:graphic>
          <a:graphicData uri="http://schemas.openxmlformats.org/drawingml/2006/table">
            <a:tbl>
              <a:tblPr/>
              <a:tblGrid>
                <a:gridCol w="1299234">
                  <a:extLst>
                    <a:ext uri="{9D8B030D-6E8A-4147-A177-3AD203B41FA5}">
                      <a16:colId xmlns:a16="http://schemas.microsoft.com/office/drawing/2014/main" xmlns="" val="446539950"/>
                    </a:ext>
                  </a:extLst>
                </a:gridCol>
                <a:gridCol w="977030">
                  <a:extLst>
                    <a:ext uri="{9D8B030D-6E8A-4147-A177-3AD203B41FA5}">
                      <a16:colId xmlns:a16="http://schemas.microsoft.com/office/drawing/2014/main" xmlns="" val="1236454113"/>
                    </a:ext>
                  </a:extLst>
                </a:gridCol>
                <a:gridCol w="1221017">
                  <a:extLst>
                    <a:ext uri="{9D8B030D-6E8A-4147-A177-3AD203B41FA5}">
                      <a16:colId xmlns:a16="http://schemas.microsoft.com/office/drawing/2014/main" xmlns="" val="667437007"/>
                    </a:ext>
                  </a:extLst>
                </a:gridCol>
              </a:tblGrid>
              <a:tr h="655731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Atsakymo variantai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Kiekis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Santykis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9306007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1057016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512667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3826359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7647169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5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16.7%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3372592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6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12.5%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3405162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7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12.5%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9914939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1" i="0" dirty="0">
                          <a:solidFill>
                            <a:srgbClr val="00B050"/>
                          </a:solidFill>
                          <a:effectLst/>
                        </a:rPr>
                        <a:t>8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00B050"/>
                          </a:solidFill>
                          <a:effectLst/>
                        </a:rPr>
                        <a:t>8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00B050"/>
                          </a:solidFill>
                          <a:effectLst/>
                        </a:rPr>
                        <a:t> 33.3%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2547750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9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5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20.8%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1293958"/>
                  </a:ext>
                </a:extLst>
              </a:tr>
              <a:tr h="345122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10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4.2%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3438028"/>
                  </a:ext>
                </a:extLst>
              </a:tr>
            </a:tbl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C43221A1-8E64-4F48-9485-17D3B4E10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1875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E1EDC4C-C667-4C8F-946B-40481B6BA4FE}"/>
              </a:ext>
            </a:extLst>
          </p:cNvPr>
          <p:cNvSpPr txBox="1"/>
          <p:nvPr/>
        </p:nvSpPr>
        <p:spPr>
          <a:xfrm>
            <a:off x="821634" y="1921565"/>
            <a:ext cx="58972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/>
              <a:t>Veiksnių įtaka mokinių asmeninei pažangai yra svarbi: didžiausia mokytojų procentinė dalis įvertino nuo 5 iki 8 </a:t>
            </a:r>
            <a:r>
              <a:rPr lang="en-US" sz="2000" dirty="0"/>
              <a:t>bal</a:t>
            </a:r>
            <a:r>
              <a:rPr lang="lt-LT" sz="2000" dirty="0"/>
              <a:t>ų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285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4156633B-5523-4680-8402-553FAC3801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5503" y="214441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Mokytoj</a:t>
            </a:r>
            <a:r>
              <a:rPr lang="lt-LT" b="1" dirty="0"/>
              <a:t>ų gebėjim</a:t>
            </a:r>
            <a:r>
              <a:rPr lang="en-US" b="1" dirty="0"/>
              <a:t>as</a:t>
            </a:r>
            <a:r>
              <a:rPr lang="lt-LT" b="1" dirty="0"/>
              <a:t> stebėti mokinių pažangą ir pasiekimus </a:t>
            </a:r>
            <a:r>
              <a:rPr lang="lt-LT" sz="4000" b="1" dirty="0"/>
              <a:t>(įsivertinimas skalėje nuo 1 – 10) </a:t>
            </a:r>
            <a:endParaRPr lang="en-US" sz="4000" b="1" dirty="0"/>
          </a:p>
        </p:txBody>
      </p:sp>
      <p:pic>
        <p:nvPicPr>
          <p:cNvPr id="7" name="Turinio vietos rezervavimo ženklas 6">
            <a:extLst>
              <a:ext uri="{FF2B5EF4-FFF2-40B4-BE49-F238E27FC236}">
                <a16:creationId xmlns:a16="http://schemas.microsoft.com/office/drawing/2014/main" xmlns="" id="{D8B000D2-B1CE-4761-818B-A04F1D5A2AA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1089407" y="2591044"/>
            <a:ext cx="5475288" cy="3800475"/>
          </a:xfrm>
          <a:prstGeom prst="rect">
            <a:avLst/>
          </a:prstGeom>
        </p:spPr>
      </p:pic>
      <p:graphicFrame>
        <p:nvGraphicFramePr>
          <p:cNvPr id="15" name="Turinio vietos rezervavimo ženklas 14">
            <a:extLst>
              <a:ext uri="{FF2B5EF4-FFF2-40B4-BE49-F238E27FC236}">
                <a16:creationId xmlns:a16="http://schemas.microsoft.com/office/drawing/2014/main" xmlns="" id="{A2C36086-8B0E-4DD5-8AFA-10DE75E38EFC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31933469"/>
              </p:ext>
            </p:extLst>
          </p:nvPr>
        </p:nvGraphicFramePr>
        <p:xfrm>
          <a:off x="8192022" y="1763321"/>
          <a:ext cx="3405944" cy="4165475"/>
        </p:xfrm>
        <a:graphic>
          <a:graphicData uri="http://schemas.openxmlformats.org/drawingml/2006/table">
            <a:tbl>
              <a:tblPr/>
              <a:tblGrid>
                <a:gridCol w="1327759">
                  <a:extLst>
                    <a:ext uri="{9D8B030D-6E8A-4147-A177-3AD203B41FA5}">
                      <a16:colId xmlns:a16="http://schemas.microsoft.com/office/drawing/2014/main" xmlns="" val="421603079"/>
                    </a:ext>
                  </a:extLst>
                </a:gridCol>
                <a:gridCol w="906978">
                  <a:extLst>
                    <a:ext uri="{9D8B030D-6E8A-4147-A177-3AD203B41FA5}">
                      <a16:colId xmlns:a16="http://schemas.microsoft.com/office/drawing/2014/main" xmlns="" val="1619097507"/>
                    </a:ext>
                  </a:extLst>
                </a:gridCol>
                <a:gridCol w="1171207">
                  <a:extLst>
                    <a:ext uri="{9D8B030D-6E8A-4147-A177-3AD203B41FA5}">
                      <a16:colId xmlns:a16="http://schemas.microsoft.com/office/drawing/2014/main" xmlns="" val="3089361868"/>
                    </a:ext>
                  </a:extLst>
                </a:gridCol>
              </a:tblGrid>
              <a:tr h="665075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Atsakymo variantai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Kiekis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Santykis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7001526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0122129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5223272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5536684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5224377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5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9838701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6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4.2%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8144510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7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6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25.0%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6023813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solidFill>
                            <a:schemeClr val="tx1"/>
                          </a:solidFill>
                          <a:effectLst/>
                        </a:rPr>
                        <a:t> 37.5%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0361318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9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6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25.0%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2070136"/>
                  </a:ext>
                </a:extLst>
              </a:tr>
              <a:tr h="350040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10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8.3%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452104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B3BBA46-F362-4B63-9827-DFC8F5D0353D}"/>
              </a:ext>
            </a:extLst>
          </p:cNvPr>
          <p:cNvSpPr txBox="1"/>
          <p:nvPr/>
        </p:nvSpPr>
        <p:spPr>
          <a:xfrm>
            <a:off x="594034" y="1721735"/>
            <a:ext cx="72687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dirty="0"/>
              <a:t>Dauguma (16 mokytojų) įsivertino savo gebėjimą stebėti </a:t>
            </a:r>
          </a:p>
          <a:p>
            <a:r>
              <a:rPr lang="lt-LT" sz="2400" dirty="0"/>
              <a:t>mokinių pažangą skalėje nuo  6 iki 8 balų </a:t>
            </a:r>
            <a:endParaRPr lang="en-US" sz="2400" dirty="0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C6D0F905-0B1A-4920-83C4-E211A3C21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94891" y="-44410"/>
            <a:ext cx="127163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64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0A36599E-EC27-432C-B9EB-6F1836AFD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Ugdymo procese mokytojai dažniausiai pastebi, akcentuoja:</a:t>
            </a:r>
            <a:endParaRPr lang="en-US" b="1" dirty="0"/>
          </a:p>
        </p:txBody>
      </p:sp>
      <p:pic>
        <p:nvPicPr>
          <p:cNvPr id="6" name="Turinio vietos rezervavimo ženklas 5">
            <a:extLst>
              <a:ext uri="{FF2B5EF4-FFF2-40B4-BE49-F238E27FC236}">
                <a16:creationId xmlns:a16="http://schemas.microsoft.com/office/drawing/2014/main" xmlns="" id="{CAA5E8D3-170D-42DC-B3D7-EBB97E1CFEA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123593"/>
            <a:ext cx="5424948" cy="3628278"/>
          </a:xfrm>
          <a:prstGeom prst="rect">
            <a:avLst/>
          </a:prstGeom>
        </p:spPr>
      </p:pic>
      <p:graphicFrame>
        <p:nvGraphicFramePr>
          <p:cNvPr id="5" name="Turinio vietos rezervavimo ženklas 4">
            <a:extLst>
              <a:ext uri="{FF2B5EF4-FFF2-40B4-BE49-F238E27FC236}">
                <a16:creationId xmlns:a16="http://schemas.microsoft.com/office/drawing/2014/main" xmlns="" id="{27888FBF-49FB-4824-A201-00023FC0310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9737867"/>
              </p:ext>
            </p:extLst>
          </p:nvPr>
        </p:nvGraphicFramePr>
        <p:xfrm>
          <a:off x="7080186" y="1801229"/>
          <a:ext cx="4273614" cy="4512665"/>
        </p:xfrm>
        <a:graphic>
          <a:graphicData uri="http://schemas.openxmlformats.org/drawingml/2006/table">
            <a:tbl>
              <a:tblPr/>
              <a:tblGrid>
                <a:gridCol w="1888223">
                  <a:extLst>
                    <a:ext uri="{9D8B030D-6E8A-4147-A177-3AD203B41FA5}">
                      <a16:colId xmlns:a16="http://schemas.microsoft.com/office/drawing/2014/main" xmlns="" val="6859248"/>
                    </a:ext>
                  </a:extLst>
                </a:gridCol>
                <a:gridCol w="960853">
                  <a:extLst>
                    <a:ext uri="{9D8B030D-6E8A-4147-A177-3AD203B41FA5}">
                      <a16:colId xmlns:a16="http://schemas.microsoft.com/office/drawing/2014/main" xmlns="" val="2630243659"/>
                    </a:ext>
                  </a:extLst>
                </a:gridCol>
                <a:gridCol w="1424538">
                  <a:extLst>
                    <a:ext uri="{9D8B030D-6E8A-4147-A177-3AD203B41FA5}">
                      <a16:colId xmlns:a16="http://schemas.microsoft.com/office/drawing/2014/main" xmlns="" val="4140833039"/>
                    </a:ext>
                  </a:extLst>
                </a:gridCol>
              </a:tblGrid>
              <a:tr h="779965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dirty="0">
                          <a:effectLst/>
                        </a:rPr>
                        <a:t>Atsakymo variantai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dirty="0">
                          <a:effectLst/>
                        </a:rPr>
                        <a:t>Kiekis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dirty="0">
                          <a:effectLst/>
                        </a:rPr>
                        <a:t>Santykis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3807530"/>
                  </a:ext>
                </a:extLst>
              </a:tr>
              <a:tr h="698608">
                <a:tc>
                  <a:txBody>
                    <a:bodyPr/>
                    <a:lstStyle/>
                    <a:p>
                      <a:pPr fontAlgn="t"/>
                      <a:r>
                        <a:rPr lang="lt-LT" sz="2400" b="0" i="0" dirty="0">
                          <a:effectLst/>
                        </a:rPr>
                        <a:t>1. </a:t>
                      </a:r>
                      <a:r>
                        <a:rPr lang="en-US" sz="2400" b="0" i="0" dirty="0">
                          <a:effectLst/>
                        </a:rPr>
                        <a:t>Akademin</a:t>
                      </a:r>
                      <a:r>
                        <a:rPr lang="lt-LT" sz="2400" b="0" i="0" dirty="0">
                          <a:effectLst/>
                        </a:rPr>
                        <a:t>ė</a:t>
                      </a:r>
                      <a:r>
                        <a:rPr lang="en-US" sz="2400" b="0" i="0" dirty="0">
                          <a:effectLst/>
                        </a:rPr>
                        <a:t> pažang</a:t>
                      </a:r>
                      <a:r>
                        <a:rPr lang="lt-LT" sz="2400" b="0" i="0" dirty="0">
                          <a:effectLst/>
                        </a:rPr>
                        <a:t>a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 dirty="0">
                          <a:effectLst/>
                        </a:rPr>
                        <a:t>14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 dirty="0">
                          <a:effectLst/>
                        </a:rPr>
                        <a:t> 58.3%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1779871"/>
                  </a:ext>
                </a:extLst>
              </a:tr>
              <a:tr h="698608">
                <a:tc>
                  <a:txBody>
                    <a:bodyPr/>
                    <a:lstStyle/>
                    <a:p>
                      <a:pPr fontAlgn="t"/>
                      <a:r>
                        <a:rPr lang="lt-LT" sz="2400" b="0" i="0" dirty="0">
                          <a:effectLst/>
                        </a:rPr>
                        <a:t>2. </a:t>
                      </a:r>
                      <a:r>
                        <a:rPr lang="en-US" sz="2400" b="0" i="0" dirty="0">
                          <a:effectLst/>
                        </a:rPr>
                        <a:t>Kognityvin</a:t>
                      </a:r>
                      <a:r>
                        <a:rPr lang="lt-LT" sz="2400" b="0" i="0" dirty="0">
                          <a:effectLst/>
                        </a:rPr>
                        <a:t>ė</a:t>
                      </a:r>
                      <a:r>
                        <a:rPr lang="en-US" sz="2400" b="0" i="0" dirty="0">
                          <a:effectLst/>
                        </a:rPr>
                        <a:t> pažang</a:t>
                      </a:r>
                      <a:r>
                        <a:rPr lang="lt-LT" sz="2400" b="0" i="0" dirty="0">
                          <a:effectLst/>
                        </a:rPr>
                        <a:t>a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>
                          <a:effectLst/>
                        </a:rPr>
                        <a:t>2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>
                          <a:effectLst/>
                        </a:rPr>
                        <a:t> 8.3%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6918997"/>
                  </a:ext>
                </a:extLst>
              </a:tr>
              <a:tr h="698608">
                <a:tc>
                  <a:txBody>
                    <a:bodyPr/>
                    <a:lstStyle/>
                    <a:p>
                      <a:pPr fontAlgn="t"/>
                      <a:r>
                        <a:rPr lang="lt-LT" sz="2400" b="0" i="0" dirty="0">
                          <a:effectLst/>
                        </a:rPr>
                        <a:t>3. </a:t>
                      </a:r>
                      <a:r>
                        <a:rPr lang="en-US" sz="2400" b="0" i="0" dirty="0">
                          <a:effectLst/>
                        </a:rPr>
                        <a:t>Socialin</a:t>
                      </a:r>
                      <a:r>
                        <a:rPr lang="lt-LT" sz="2400" b="0" i="0" dirty="0">
                          <a:effectLst/>
                        </a:rPr>
                        <a:t>ė</a:t>
                      </a:r>
                      <a:r>
                        <a:rPr lang="en-US" sz="2400" b="0" i="0" dirty="0">
                          <a:effectLst/>
                        </a:rPr>
                        <a:t> pažang</a:t>
                      </a:r>
                      <a:r>
                        <a:rPr lang="lt-LT" sz="2400" b="0" i="0" dirty="0">
                          <a:effectLst/>
                        </a:rPr>
                        <a:t>a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 dirty="0">
                          <a:effectLst/>
                        </a:rPr>
                        <a:t>3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>
                          <a:effectLst/>
                        </a:rPr>
                        <a:t> 12.5%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7973942"/>
                  </a:ext>
                </a:extLst>
              </a:tr>
              <a:tr h="698608">
                <a:tc>
                  <a:txBody>
                    <a:bodyPr/>
                    <a:lstStyle/>
                    <a:p>
                      <a:pPr fontAlgn="t"/>
                      <a:r>
                        <a:rPr lang="lt-LT" sz="2400" b="0" i="0" dirty="0">
                          <a:effectLst/>
                        </a:rPr>
                        <a:t>4. </a:t>
                      </a:r>
                      <a:r>
                        <a:rPr lang="en-US" sz="2400" b="0" i="0" dirty="0">
                          <a:effectLst/>
                        </a:rPr>
                        <a:t>Emocin</a:t>
                      </a:r>
                      <a:r>
                        <a:rPr lang="lt-LT" sz="2400" b="0" i="0" dirty="0">
                          <a:effectLst/>
                        </a:rPr>
                        <a:t>ė</a:t>
                      </a:r>
                      <a:r>
                        <a:rPr lang="en-US" sz="2400" b="0" i="0" dirty="0">
                          <a:effectLst/>
                        </a:rPr>
                        <a:t> pažang</a:t>
                      </a:r>
                      <a:r>
                        <a:rPr lang="lt-LT" sz="2400" b="0" i="0" dirty="0">
                          <a:effectLst/>
                        </a:rPr>
                        <a:t>a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>
                          <a:effectLst/>
                        </a:rPr>
                        <a:t>3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>
                          <a:effectLst/>
                        </a:rPr>
                        <a:t> 12.5%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951552"/>
                  </a:ext>
                </a:extLst>
              </a:tr>
              <a:tr h="698608">
                <a:tc>
                  <a:txBody>
                    <a:bodyPr/>
                    <a:lstStyle/>
                    <a:p>
                      <a:pPr fontAlgn="t"/>
                      <a:r>
                        <a:rPr lang="lt-LT" sz="2400" b="0" i="0" dirty="0">
                          <a:effectLst/>
                        </a:rPr>
                        <a:t>5. </a:t>
                      </a:r>
                      <a:r>
                        <a:rPr lang="en-US" sz="2400" b="0" i="0" dirty="0">
                          <a:effectLst/>
                        </a:rPr>
                        <a:t>Kultūrin</a:t>
                      </a:r>
                      <a:r>
                        <a:rPr lang="lt-LT" sz="2400" b="0" i="0" dirty="0">
                          <a:effectLst/>
                        </a:rPr>
                        <a:t>ė</a:t>
                      </a:r>
                      <a:r>
                        <a:rPr lang="en-US" sz="2400" b="0" i="0" dirty="0">
                          <a:effectLst/>
                        </a:rPr>
                        <a:t> pažang</a:t>
                      </a:r>
                      <a:r>
                        <a:rPr lang="lt-LT" sz="2400" b="0" i="0" dirty="0">
                          <a:effectLst/>
                        </a:rPr>
                        <a:t>a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 dirty="0">
                          <a:effectLst/>
                        </a:rPr>
                        <a:t>2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400" b="0" i="0" dirty="0">
                          <a:effectLst/>
                        </a:rPr>
                        <a:t> 8.3%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8584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572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DBCD8F60-3090-4343-B947-525E5B9AD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058" y="47785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Kaip dažnai stebite asmeninę mokinių mokymosi pažangą?</a:t>
            </a:r>
            <a:br>
              <a:rPr lang="lt-LT" b="1" dirty="0"/>
            </a:br>
            <a:endParaRPr lang="en-US" b="1" dirty="0"/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xmlns="" id="{750DC595-7095-41DB-A739-9D63467939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162684"/>
            <a:ext cx="5349658" cy="3762127"/>
          </a:xfrm>
          <a:prstGeom prst="rect">
            <a:avLst/>
          </a:prstGeom>
        </p:spPr>
      </p:pic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xmlns="" id="{0736C5DA-A6EC-4505-9091-2625A0ACAFD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06676343"/>
              </p:ext>
            </p:extLst>
          </p:nvPr>
        </p:nvGraphicFramePr>
        <p:xfrm>
          <a:off x="7315199" y="1690687"/>
          <a:ext cx="4308954" cy="4447066"/>
        </p:xfrm>
        <a:graphic>
          <a:graphicData uri="http://schemas.openxmlformats.org/drawingml/2006/table">
            <a:tbl>
              <a:tblPr/>
              <a:tblGrid>
                <a:gridCol w="1655269">
                  <a:extLst>
                    <a:ext uri="{9D8B030D-6E8A-4147-A177-3AD203B41FA5}">
                      <a16:colId xmlns:a16="http://schemas.microsoft.com/office/drawing/2014/main" xmlns="" val="2580288176"/>
                    </a:ext>
                  </a:extLst>
                </a:gridCol>
                <a:gridCol w="1325727">
                  <a:extLst>
                    <a:ext uri="{9D8B030D-6E8A-4147-A177-3AD203B41FA5}">
                      <a16:colId xmlns:a16="http://schemas.microsoft.com/office/drawing/2014/main" xmlns="" val="784090107"/>
                    </a:ext>
                  </a:extLst>
                </a:gridCol>
                <a:gridCol w="1327958">
                  <a:extLst>
                    <a:ext uri="{9D8B030D-6E8A-4147-A177-3AD203B41FA5}">
                      <a16:colId xmlns:a16="http://schemas.microsoft.com/office/drawing/2014/main" xmlns="" val="2475741450"/>
                    </a:ext>
                  </a:extLst>
                </a:gridCol>
              </a:tblGrid>
              <a:tr h="682913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Atsakymo variantai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Kiekis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Santykis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3655955"/>
                  </a:ext>
                </a:extLst>
              </a:tr>
              <a:tr h="682913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1. </a:t>
                      </a:r>
                      <a:r>
                        <a:rPr lang="en-US" sz="2000" b="0" i="0" dirty="0">
                          <a:effectLst/>
                        </a:rPr>
                        <a:t>Kiekvienoje pamokoje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12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50.0%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9314516"/>
                  </a:ext>
                </a:extLst>
              </a:tr>
              <a:tr h="682913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2. </a:t>
                      </a:r>
                      <a:r>
                        <a:rPr lang="en-US" sz="2000" b="0" i="0" dirty="0">
                          <a:effectLst/>
                        </a:rPr>
                        <a:t>Kas dvi savaites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3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12.5%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7607252"/>
                  </a:ext>
                </a:extLst>
              </a:tr>
              <a:tr h="499995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3. Kas mėnesį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7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29.2%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4512683"/>
                  </a:ext>
                </a:extLst>
              </a:tr>
              <a:tr h="1016159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4. </a:t>
                      </a:r>
                      <a:r>
                        <a:rPr lang="en-US" sz="2000" b="0" i="0" dirty="0">
                          <a:effectLst/>
                        </a:rPr>
                        <a:t>Pusmečio pradžioje ir pabaigoje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2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8.3%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173621"/>
                  </a:ext>
                </a:extLst>
              </a:tr>
              <a:tr h="882173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Kita ....................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0.0% </a:t>
                      </a:r>
                    </a:p>
                  </a:txBody>
                  <a:tcPr marL="45057" marR="45057" marT="7510" marB="751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9887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606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BFC3864-06CD-43C0-AB2E-EC652A71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Mokinių asmeninę pažangą stiprina formuojamasis vertinimas</a:t>
            </a:r>
            <a:endParaRPr lang="en-US" b="1" dirty="0"/>
          </a:p>
        </p:txBody>
      </p:sp>
      <p:pic>
        <p:nvPicPr>
          <p:cNvPr id="7" name="Turinio vietos rezervavimo ženklas 6">
            <a:extLst>
              <a:ext uri="{FF2B5EF4-FFF2-40B4-BE49-F238E27FC236}">
                <a16:creationId xmlns:a16="http://schemas.microsoft.com/office/drawing/2014/main" xmlns="" id="{961240F9-AFAB-4C61-BBB0-DDC33B258D4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4400" y="2609386"/>
            <a:ext cx="5181600" cy="3593159"/>
          </a:xfrm>
          <a:prstGeom prst="rect">
            <a:avLst/>
          </a:prstGeom>
        </p:spPr>
      </p:pic>
      <p:graphicFrame>
        <p:nvGraphicFramePr>
          <p:cNvPr id="5" name="Turinio vietos rezervavimo ženklas 4">
            <a:extLst>
              <a:ext uri="{FF2B5EF4-FFF2-40B4-BE49-F238E27FC236}">
                <a16:creationId xmlns:a16="http://schemas.microsoft.com/office/drawing/2014/main" xmlns="" id="{F03F62F1-FDE5-4B2A-B201-38C575E7A9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92034532"/>
              </p:ext>
            </p:extLst>
          </p:nvPr>
        </p:nvGraphicFramePr>
        <p:xfrm>
          <a:off x="6735337" y="2055812"/>
          <a:ext cx="4137255" cy="4270908"/>
        </p:xfrm>
        <a:graphic>
          <a:graphicData uri="http://schemas.openxmlformats.org/drawingml/2006/table">
            <a:tbl>
              <a:tblPr/>
              <a:tblGrid>
                <a:gridCol w="1551412">
                  <a:extLst>
                    <a:ext uri="{9D8B030D-6E8A-4147-A177-3AD203B41FA5}">
                      <a16:colId xmlns:a16="http://schemas.microsoft.com/office/drawing/2014/main" xmlns="" val="1058989275"/>
                    </a:ext>
                  </a:extLst>
                </a:gridCol>
                <a:gridCol w="1207980">
                  <a:extLst>
                    <a:ext uri="{9D8B030D-6E8A-4147-A177-3AD203B41FA5}">
                      <a16:colId xmlns:a16="http://schemas.microsoft.com/office/drawing/2014/main" xmlns="" val="2880574030"/>
                    </a:ext>
                  </a:extLst>
                </a:gridCol>
                <a:gridCol w="1377863">
                  <a:extLst>
                    <a:ext uri="{9D8B030D-6E8A-4147-A177-3AD203B41FA5}">
                      <a16:colId xmlns:a16="http://schemas.microsoft.com/office/drawing/2014/main" xmlns="" val="2525736367"/>
                    </a:ext>
                  </a:extLst>
                </a:gridCol>
              </a:tblGrid>
              <a:tr h="820708"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Atsakymo variantai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 dirty="0">
                          <a:effectLst/>
                        </a:rPr>
                        <a:t>Kiekis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b="0" i="0">
                          <a:effectLst/>
                        </a:rPr>
                        <a:t>Santykis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6475264"/>
                  </a:ext>
                </a:extLst>
              </a:tr>
              <a:tr h="820708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1. </a:t>
                      </a:r>
                      <a:r>
                        <a:rPr lang="en-US" sz="2000" b="0" i="0" dirty="0">
                          <a:effectLst/>
                        </a:rPr>
                        <a:t>Visiškai 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4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16.7%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6100578"/>
                  </a:ext>
                </a:extLst>
              </a:tr>
              <a:tr h="431952">
                <a:tc>
                  <a:txBody>
                    <a:bodyPr/>
                    <a:lstStyle/>
                    <a:p>
                      <a:pPr fontAlgn="t"/>
                      <a:r>
                        <a:rPr lang="lt-LT" sz="2000" b="1" i="0" dirty="0">
                          <a:solidFill>
                            <a:srgbClr val="C00000"/>
                          </a:solidFill>
                          <a:effectLst/>
                        </a:rPr>
                        <a:t>2. </a:t>
                      </a:r>
                      <a:r>
                        <a:rPr lang="en-US" sz="2000" b="1" i="0" dirty="0">
                          <a:solidFill>
                            <a:srgbClr val="C00000"/>
                          </a:solidFill>
                          <a:effectLst/>
                        </a:rPr>
                        <a:t>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C00000"/>
                          </a:solidFill>
                          <a:effectLst/>
                        </a:rPr>
                        <a:t>17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1" i="0" dirty="0">
                          <a:solidFill>
                            <a:srgbClr val="C00000"/>
                          </a:solidFill>
                          <a:effectLst/>
                        </a:rPr>
                        <a:t> 70.8%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46072568"/>
                  </a:ext>
                </a:extLst>
              </a:tr>
              <a:tr h="820708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3. </a:t>
                      </a:r>
                      <a:r>
                        <a:rPr lang="en-US" sz="2000" b="0" i="0" dirty="0">
                          <a:effectLst/>
                        </a:rPr>
                        <a:t>Nei sutinku, nei 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12.5%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2056149"/>
                  </a:ext>
                </a:extLst>
              </a:tr>
              <a:tr h="431952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4. </a:t>
                      </a:r>
                      <a:r>
                        <a:rPr lang="en-US" sz="2000" b="0" i="0" dirty="0">
                          <a:effectLst/>
                        </a:rPr>
                        <a:t>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5721500"/>
                  </a:ext>
                </a:extLst>
              </a:tr>
              <a:tr h="820708">
                <a:tc>
                  <a:txBody>
                    <a:bodyPr/>
                    <a:lstStyle/>
                    <a:p>
                      <a:pPr fontAlgn="t"/>
                      <a:r>
                        <a:rPr lang="lt-LT" sz="2000" b="0" i="0" dirty="0">
                          <a:effectLst/>
                        </a:rPr>
                        <a:t>5. </a:t>
                      </a:r>
                      <a:r>
                        <a:rPr lang="en-US" sz="2000" b="0" i="0" dirty="0">
                          <a:effectLst/>
                        </a:rPr>
                        <a:t>Visiškai 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2000" b="0" i="0" dirty="0">
                          <a:effectLst/>
                        </a:rPr>
                        <a:t> 0.0%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494874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70D1DC1D-610C-4ED4-A814-C7CDB9136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156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2797F24-7E31-41A1-B490-2FB88265C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090" y="235608"/>
            <a:ext cx="10515600" cy="1325563"/>
          </a:xfrm>
        </p:spPr>
        <p:txBody>
          <a:bodyPr/>
          <a:lstStyle/>
          <a:p>
            <a:r>
              <a:rPr lang="lt-LT" b="1" dirty="0"/>
              <a:t>Formuojamojo  vertinimo įgyvendinimo  strategijos: </a:t>
            </a:r>
            <a:endParaRPr lang="en-US" b="1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A63ED7A4-4F8D-4D24-BAFF-E46402B0F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537548" cy="4875800"/>
          </a:xfrm>
        </p:spPr>
        <p:txBody>
          <a:bodyPr>
            <a:normAutofit fontScale="92500"/>
          </a:bodyPr>
          <a:lstStyle/>
          <a:p>
            <a:r>
              <a:rPr lang="lt-LT" dirty="0"/>
              <a:t>susitariau su mokiniais dėl ugdymosi lūkesčių, tikslų, siekių ir sėkmės kriterijų</a:t>
            </a:r>
            <a:r>
              <a:rPr lang="en-US" dirty="0"/>
              <a:t> -</a:t>
            </a:r>
            <a:r>
              <a:rPr lang="lt-LT" dirty="0"/>
              <a:t> sutinka 87,5</a:t>
            </a:r>
            <a:r>
              <a:rPr lang="en-US" dirty="0"/>
              <a:t>% mokytoj</a:t>
            </a:r>
            <a:r>
              <a:rPr lang="lt-LT" dirty="0"/>
              <a:t>ų;</a:t>
            </a:r>
          </a:p>
          <a:p>
            <a:r>
              <a:rPr lang="lt-LT" dirty="0"/>
              <a:t>s</a:t>
            </a:r>
            <a:r>
              <a:rPr lang="en-US" dirty="0"/>
              <a:t>udarau sąlygas mokiniams parodyti tai, ką išmoko</a:t>
            </a:r>
            <a:r>
              <a:rPr lang="lt-LT" dirty="0"/>
              <a:t> – sutinka 70,8</a:t>
            </a:r>
            <a:r>
              <a:rPr lang="en-US" dirty="0"/>
              <a:t>%</a:t>
            </a:r>
            <a:r>
              <a:rPr lang="lt-LT" dirty="0"/>
              <a:t> mokytojų;</a:t>
            </a:r>
          </a:p>
          <a:p>
            <a:r>
              <a:rPr lang="lt-LT" dirty="0"/>
              <a:t>T</a:t>
            </a:r>
            <a:r>
              <a:rPr lang="en-US" dirty="0"/>
              <a:t>eikiu grįžtamąjį ryšį (atsaką, reakciją, atsiliepimą), kuris skatina tolesnį mokymąsi</a:t>
            </a:r>
            <a:r>
              <a:rPr lang="lt-LT" dirty="0"/>
              <a:t> – sutinka 79,2</a:t>
            </a:r>
            <a:r>
              <a:rPr lang="en-US" dirty="0"/>
              <a:t>%</a:t>
            </a:r>
            <a:r>
              <a:rPr lang="lt-LT" dirty="0"/>
              <a:t> mokytojų;</a:t>
            </a:r>
          </a:p>
          <a:p>
            <a:r>
              <a:rPr lang="lt-LT" dirty="0"/>
              <a:t>skatinu mokinius prisiimti atsakomybę už savo mokymąsi ir refleksiją –sutinka 62,5</a:t>
            </a:r>
            <a:r>
              <a:rPr lang="en-US" dirty="0"/>
              <a:t>%</a:t>
            </a:r>
            <a:r>
              <a:rPr lang="lt-LT" dirty="0"/>
              <a:t> mokytojų;</a:t>
            </a:r>
          </a:p>
          <a:p>
            <a:endParaRPr lang="lt-LT" dirty="0"/>
          </a:p>
          <a:p>
            <a:endParaRPr lang="en-US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xmlns="" id="{38E68B38-FA9A-4113-8F15-1D9489C25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69151" y="1561171"/>
            <a:ext cx="4917687" cy="4615792"/>
          </a:xfrm>
        </p:spPr>
        <p:txBody>
          <a:bodyPr>
            <a:normAutofit fontScale="92500"/>
          </a:bodyPr>
          <a:lstStyle/>
          <a:p>
            <a:r>
              <a:rPr lang="lt-LT" dirty="0"/>
              <a:t>skatinu mokinius mokytis vieniems iš kitų:</a:t>
            </a:r>
          </a:p>
          <a:p>
            <a:endParaRPr lang="en-US" dirty="0"/>
          </a:p>
        </p:txBody>
      </p:sp>
      <p:graphicFrame>
        <p:nvGraphicFramePr>
          <p:cNvPr id="5" name="Lentelė 4">
            <a:extLst>
              <a:ext uri="{FF2B5EF4-FFF2-40B4-BE49-F238E27FC236}">
                <a16:creationId xmlns:a16="http://schemas.microsoft.com/office/drawing/2014/main" xmlns="" id="{F1F248D9-BB2E-470C-B094-719249221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331359"/>
              </p:ext>
            </p:extLst>
          </p:nvPr>
        </p:nvGraphicFramePr>
        <p:xfrm>
          <a:off x="7152362" y="2587083"/>
          <a:ext cx="3965405" cy="3905794"/>
        </p:xfrm>
        <a:graphic>
          <a:graphicData uri="http://schemas.openxmlformats.org/drawingml/2006/table">
            <a:tbl>
              <a:tblPr/>
              <a:tblGrid>
                <a:gridCol w="1676226">
                  <a:extLst>
                    <a:ext uri="{9D8B030D-6E8A-4147-A177-3AD203B41FA5}">
                      <a16:colId xmlns:a16="http://schemas.microsoft.com/office/drawing/2014/main" xmlns="" val="318744513"/>
                    </a:ext>
                  </a:extLst>
                </a:gridCol>
                <a:gridCol w="967377">
                  <a:extLst>
                    <a:ext uri="{9D8B030D-6E8A-4147-A177-3AD203B41FA5}">
                      <a16:colId xmlns:a16="http://schemas.microsoft.com/office/drawing/2014/main" xmlns="" val="3738051859"/>
                    </a:ext>
                  </a:extLst>
                </a:gridCol>
                <a:gridCol w="1321802">
                  <a:extLst>
                    <a:ext uri="{9D8B030D-6E8A-4147-A177-3AD203B41FA5}">
                      <a16:colId xmlns:a16="http://schemas.microsoft.com/office/drawing/2014/main" xmlns="" val="3598969070"/>
                    </a:ext>
                  </a:extLst>
                </a:gridCol>
              </a:tblGrid>
              <a:tr h="773022">
                <a:tc>
                  <a:txBody>
                    <a:bodyPr/>
                    <a:lstStyle/>
                    <a:p>
                      <a:pPr fontAlgn="t"/>
                      <a:r>
                        <a:rPr lang="lt-LT" b="0" i="0" dirty="0">
                          <a:effectLst/>
                        </a:rPr>
                        <a:t>A</a:t>
                      </a:r>
                      <a:r>
                        <a:rPr lang="en-US" b="0" i="0" dirty="0">
                          <a:effectLst/>
                        </a:rPr>
                        <a:t>tsakymo variantai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Kiekis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>
                          <a:effectLst/>
                        </a:rPr>
                        <a:t>Santykis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7220204"/>
                  </a:ext>
                </a:extLst>
              </a:tr>
              <a:tr h="773022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Visiškai 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 dirty="0">
                          <a:effectLst/>
                        </a:rPr>
                        <a:t>3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 dirty="0">
                          <a:effectLst/>
                        </a:rPr>
                        <a:t> 12.5%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6967312"/>
                  </a:ext>
                </a:extLst>
              </a:tr>
              <a:tr h="406853">
                <a:tc>
                  <a:txBody>
                    <a:bodyPr/>
                    <a:lstStyle/>
                    <a:p>
                      <a:pPr fontAlgn="t"/>
                      <a:r>
                        <a:rPr lang="en-US" b="1" i="0" dirty="0">
                          <a:solidFill>
                            <a:srgbClr val="C00000"/>
                          </a:solidFill>
                          <a:effectLst/>
                        </a:rPr>
                        <a:t>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1" i="0" dirty="0">
                          <a:solidFill>
                            <a:srgbClr val="C00000"/>
                          </a:solidFill>
                          <a:effectLst/>
                        </a:rPr>
                        <a:t>18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1" i="0" dirty="0">
                          <a:solidFill>
                            <a:srgbClr val="C00000"/>
                          </a:solidFill>
                          <a:effectLst/>
                        </a:rPr>
                        <a:t> 75.0%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4851316"/>
                  </a:ext>
                </a:extLst>
              </a:tr>
              <a:tr h="773022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Nei sutinku, nei 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2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8.3%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7886228"/>
                  </a:ext>
                </a:extLst>
              </a:tr>
              <a:tr h="406853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1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 4.2%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5775090"/>
                  </a:ext>
                </a:extLst>
              </a:tr>
              <a:tr h="773022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effectLst/>
                        </a:rPr>
                        <a:t>Visiškai nesutinku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>
                          <a:effectLst/>
                        </a:rPr>
                        <a:t>0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0" i="0" dirty="0">
                          <a:effectLst/>
                        </a:rPr>
                        <a:t> 0.0% </a:t>
                      </a:r>
                    </a:p>
                  </a:txBody>
                  <a:tcPr marT="15240" marB="1524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2489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603639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829</Words>
  <Application>Microsoft Office PowerPoint</Application>
  <PresentationFormat>Plačiaekranė</PresentationFormat>
  <Paragraphs>251</Paragraphs>
  <Slides>14</Slides>
  <Notes>5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„Office“ tema</vt:lpstr>
      <vt:lpstr>Mokinių asmeninę mokymosi pažangą lemiantys veiksniai</vt:lpstr>
      <vt:lpstr>Bendrieji duomenys</vt:lpstr>
      <vt:lpstr>Pedagoginių veiksnių įtaka mokinių asmeninei pažangai (skalėje nuo 1 – 10) </vt:lpstr>
      <vt:lpstr>Socialinių, ekonominių ir kultūrinių veiksnių įtaką mokinių asmeninei pažangai (skalėje nuo 1 – 10) </vt:lpstr>
      <vt:lpstr>Mokytojų gebėjimas stebėti mokinių pažangą ir pasiekimus (įsivertinimas skalėje nuo 1 – 10) </vt:lpstr>
      <vt:lpstr>Ugdymo procese mokytojai dažniausiai pastebi, akcentuoja:</vt:lpstr>
      <vt:lpstr>Kaip dažnai stebite asmeninę mokinių mokymosi pažangą? </vt:lpstr>
      <vt:lpstr>Mokinių asmeninę pažangą stiprina formuojamasis vertinimas</vt:lpstr>
      <vt:lpstr>Formuojamojo  vertinimo įgyvendinimo  strategijos: </vt:lpstr>
      <vt:lpstr>Mokinių asmeninei mokymosi pažangai fiksuoti, analizuoti naudojami:</vt:lpstr>
      <vt:lpstr>Mokinių asmeninei mokymosi pažangai fiksuoti, analizuoti naudoju:</vt:lpstr>
      <vt:lpstr>Stebėti, matuoti mokinių asmeninę (mokymosi) pažangą mokytojams padėtų :</vt:lpstr>
      <vt:lpstr>Išvados </vt:lpstr>
      <vt:lpstr>Rekomendacijos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Mokinių asmeninę mokymosi pažangą lemiantys veiksniai</dc:title>
  <dc:creator>ELENA ČERVIAK</dc:creator>
  <cp:lastModifiedBy>PavaduotojaRK</cp:lastModifiedBy>
  <cp:revision>27</cp:revision>
  <dcterms:created xsi:type="dcterms:W3CDTF">2021-11-07T13:32:31Z</dcterms:created>
  <dcterms:modified xsi:type="dcterms:W3CDTF">2021-12-16T08:55:18Z</dcterms:modified>
</cp:coreProperties>
</file>