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1" r:id="rId4"/>
    <p:sldId id="282" r:id="rId5"/>
    <p:sldId id="283" r:id="rId6"/>
    <p:sldId id="291" r:id="rId7"/>
    <p:sldId id="289" r:id="rId8"/>
    <p:sldId id="292" r:id="rId9"/>
    <p:sldId id="290" r:id="rId10"/>
    <p:sldId id="260" r:id="rId11"/>
    <p:sldId id="272" r:id="rId12"/>
    <p:sldId id="286" r:id="rId13"/>
    <p:sldId id="287" r:id="rId14"/>
    <p:sldId id="28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darbalapis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Elena\Desktop\New%20Microsoft%20Excel%20Worksheet%20(2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darbalapis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darbalapis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darbalapis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darbalapis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lt-LT"/>
              <a:t>Mokymosi krūvis</a:t>
            </a:r>
            <a:endParaRPr lang="en-US"/>
          </a:p>
        </c:rich>
      </c:tx>
      <c:layout>
        <c:manualLayout>
          <c:xMode val="edge"/>
          <c:yMode val="edge"/>
          <c:x val="0.38183435403907845"/>
          <c:y val="2.3809523809523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per mažas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5-8, I-II kl. mokiniai</c:v>
                </c:pt>
              </c:strCache>
            </c:strRef>
          </c:cat>
          <c:val>
            <c:numRef>
              <c:f>Lapas1!$B$2:$B$4</c:f>
              <c:numCache>
                <c:formatCode>0.00%</c:formatCode>
                <c:ptCount val="3"/>
                <c:pt idx="0">
                  <c:v>0.08</c:v>
                </c:pt>
                <c:pt idx="1">
                  <c:v>0</c:v>
                </c:pt>
                <c:pt idx="2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E99-4001-BD34-FF7FFE345AA1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pakankamas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5-8, I-II kl. mokiniai</c:v>
                </c:pt>
              </c:strCache>
            </c:strRef>
          </c:cat>
          <c:val>
            <c:numRef>
              <c:f>Lapas1!$C$2:$C$4</c:f>
              <c:numCache>
                <c:formatCode>0.00%</c:formatCode>
                <c:ptCount val="3"/>
                <c:pt idx="0">
                  <c:v>0.72</c:v>
                </c:pt>
                <c:pt idx="1">
                  <c:v>0.97099999999999997</c:v>
                </c:pt>
                <c:pt idx="2">
                  <c:v>0.69599999999999995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E99-4001-BD34-FF7FFE345AA1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per didelis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5-8, I-II kl. mokiniai</c:v>
                </c:pt>
              </c:strCache>
            </c:strRef>
          </c:cat>
          <c:val>
            <c:numRef>
              <c:f>Lapas1!$D$2:$D$4</c:f>
              <c:numCache>
                <c:formatCode>0.00%</c:formatCode>
                <c:ptCount val="3"/>
                <c:pt idx="0">
                  <c:v>0.2</c:v>
                </c:pt>
                <c:pt idx="1">
                  <c:v>2.9000000000000001E-2</c:v>
                </c:pt>
                <c:pt idx="2">
                  <c:v>0.29399999999999998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E99-4001-BD34-FF7FFE345A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808520"/>
        <c:axId val="131808912"/>
      </c:barChart>
      <c:catAx>
        <c:axId val="131808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31808912"/>
        <c:crosses val="autoZero"/>
        <c:auto val="1"/>
        <c:lblAlgn val="ctr"/>
        <c:lblOffset val="100"/>
        <c:noMultiLvlLbl val="0"/>
      </c:catAx>
      <c:valAx>
        <c:axId val="131808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318085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baseline="0">
          <a:solidFill>
            <a:sysClr val="windowText" lastClr="000000"/>
          </a:solidFill>
        </a:defRPr>
      </a:pPr>
      <a:endParaRPr lang="lt-L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klasėje per pamokas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5-8. I-II kl. mokiniai</c:v>
                </c:pt>
              </c:strCache>
            </c:strRef>
          </c:cat>
          <c:val>
            <c:numRef>
              <c:f>Sheet1!$B$2:$E$2</c:f>
              <c:numCache>
                <c:formatCode>0.00%</c:formatCode>
                <c:ptCount val="4"/>
                <c:pt idx="0">
                  <c:v>0.84</c:v>
                </c:pt>
                <c:pt idx="1">
                  <c:v>0.82399999999999995</c:v>
                </c:pt>
                <c:pt idx="2">
                  <c:v>0.66700000000000004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02-4C27-84CD-AC80BBF2704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nuotoliniu būdu per vaizdo pamokas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5-8. I-II kl. mokiniai</c:v>
                </c:pt>
              </c:strCache>
            </c:strRef>
          </c:cat>
          <c:val>
            <c:numRef>
              <c:f>Sheet1!$B$3:$E$3</c:f>
              <c:numCache>
                <c:formatCode>0.00%</c:formatCode>
                <c:ptCount val="4"/>
                <c:pt idx="0">
                  <c:v>0.08</c:v>
                </c:pt>
                <c:pt idx="1">
                  <c:v>5.8999999999999997E-2</c:v>
                </c:pt>
                <c:pt idx="2">
                  <c:v>0.20599999999999999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902-4C27-84CD-AC80BBF270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810088"/>
        <c:axId val="170452184"/>
      </c:barChart>
      <c:catAx>
        <c:axId val="13181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0452184"/>
        <c:crosses val="autoZero"/>
        <c:auto val="1"/>
        <c:lblAlgn val="ctr"/>
        <c:lblOffset val="100"/>
        <c:noMultiLvlLbl val="0"/>
      </c:catAx>
      <c:valAx>
        <c:axId val="170452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318100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per mažai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5-8, I-II kl. mokiniai</c:v>
                </c:pt>
              </c:strCache>
            </c:strRef>
          </c:cat>
          <c:val>
            <c:numRef>
              <c:f>Sheet1!$B$2:$D$2</c:f>
              <c:numCache>
                <c:formatCode>0.00%</c:formatCode>
                <c:ptCount val="3"/>
                <c:pt idx="0">
                  <c:v>8.0000000000000002E-3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D0-4797-B166-1069F947B26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pakankamai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5-8, I-II kl. mokiniai</c:v>
                </c:pt>
              </c:strCache>
            </c:strRef>
          </c:cat>
          <c:val>
            <c:numRef>
              <c:f>Sheet1!$B$3:$D$3</c:f>
              <c:numCache>
                <c:formatCode>0.00%</c:formatCode>
                <c:ptCount val="3"/>
                <c:pt idx="0">
                  <c:v>0.92200000000000004</c:v>
                </c:pt>
                <c:pt idx="1">
                  <c:v>0.91200000000000003</c:v>
                </c:pt>
                <c:pt idx="2">
                  <c:v>0.48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D0-4797-B166-1069F947B26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per daug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5-8, I-II kl. mokiniai</c:v>
                </c:pt>
              </c:strCache>
            </c:strRef>
          </c:cat>
          <c:val>
            <c:numRef>
              <c:f>Sheet1!$B$4:$D$4</c:f>
              <c:numCache>
                <c:formatCode>0.00%</c:formatCode>
                <c:ptCount val="3"/>
                <c:pt idx="0">
                  <c:v>0.08</c:v>
                </c:pt>
                <c:pt idx="1">
                  <c:v>8.7999999999999995E-2</c:v>
                </c:pt>
                <c:pt idx="2">
                  <c:v>0.52200000000000002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6D0-4797-B166-1069F947B2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0453752"/>
        <c:axId val="170454144"/>
      </c:barChart>
      <c:catAx>
        <c:axId val="170453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0454144"/>
        <c:crosses val="autoZero"/>
        <c:auto val="1"/>
        <c:lblAlgn val="ctr"/>
        <c:lblOffset val="100"/>
        <c:noMultiLvlLbl val="0"/>
      </c:catAx>
      <c:valAx>
        <c:axId val="170454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045375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iki 30 min.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2"/>
                <c:pt idx="0">
                  <c:v>3-4 kl. mokiniai</c:v>
                </c:pt>
                <c:pt idx="1">
                  <c:v>5-8, I-II kl. mokiniai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 formatCode="0.00%">
                  <c:v>5.8999999999999997E-2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9F6-4A63-8333-DD18AB1279D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iki valandos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2"/>
                <c:pt idx="0">
                  <c:v>3-4 kl. mokiniai</c:v>
                </c:pt>
                <c:pt idx="1">
                  <c:v>5-8, I-II kl. mokiniai</c:v>
                </c:pt>
              </c:strCache>
            </c:strRef>
          </c:cat>
          <c:val>
            <c:numRef>
              <c:f>Sheet1!$B$3:$D$3</c:f>
              <c:numCache>
                <c:formatCode>0.00%</c:formatCode>
                <c:ptCount val="3"/>
                <c:pt idx="0">
                  <c:v>0.79400000000000004</c:v>
                </c:pt>
                <c:pt idx="1">
                  <c:v>0.108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9F6-4A63-8333-DD18AB1279D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1-2 val.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2"/>
                <c:pt idx="0">
                  <c:v>3-4 kl. mokiniai</c:v>
                </c:pt>
                <c:pt idx="1">
                  <c:v>5-8, I-II kl. mokiniai</c:v>
                </c:pt>
              </c:strCache>
            </c:strRef>
          </c:cat>
          <c:val>
            <c:numRef>
              <c:f>Sheet1!$B$4:$D$4</c:f>
              <c:numCache>
                <c:formatCode>0.00%</c:formatCode>
                <c:ptCount val="3"/>
                <c:pt idx="1">
                  <c:v>0.30399999999999999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9F6-4A63-8333-DD18AB1279D9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2-3 val.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2"/>
                <c:pt idx="0">
                  <c:v>3-4 kl. mokiniai</c:v>
                </c:pt>
                <c:pt idx="1">
                  <c:v>5-8, I-II kl. mokiniai</c:v>
                </c:pt>
              </c:strCache>
            </c:strRef>
          </c:cat>
          <c:val>
            <c:numRef>
              <c:f>Sheet1!$B$5:$D$5</c:f>
              <c:numCache>
                <c:formatCode>0.00%</c:formatCode>
                <c:ptCount val="3"/>
                <c:pt idx="0">
                  <c:v>0.14699999999999999</c:v>
                </c:pt>
                <c:pt idx="1">
                  <c:v>0.27500000000000002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9F6-4A63-8333-DD18AB1279D9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3-4 val.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2"/>
                <c:pt idx="0">
                  <c:v>3-4 kl. mokiniai</c:v>
                </c:pt>
                <c:pt idx="1">
                  <c:v>5-8, I-II kl. mokiniai</c:v>
                </c:pt>
              </c:strCache>
            </c:strRef>
          </c:cat>
          <c:val>
            <c:numRef>
              <c:f>Sheet1!$B$6:$D$6</c:f>
              <c:numCache>
                <c:formatCode>0.00%</c:formatCode>
                <c:ptCount val="3"/>
                <c:pt idx="1">
                  <c:v>0.26500000000000001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9F6-4A63-8333-DD18AB1279D9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4-5 val.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2"/>
                <c:pt idx="0">
                  <c:v>3-4 kl. mokiniai</c:v>
                </c:pt>
                <c:pt idx="1">
                  <c:v>5-8, I-II kl. mokiniai</c:v>
                </c:pt>
              </c:strCache>
            </c:strRef>
          </c:cat>
          <c:val>
            <c:numRef>
              <c:f>Sheet1!$B$7:$D$7</c:f>
              <c:numCache>
                <c:formatCode>0.00%</c:formatCode>
                <c:ptCount val="3"/>
                <c:pt idx="1">
                  <c:v>3.9E-2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9F6-4A63-8333-DD18AB1279D9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5 val. ir daugiau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2"/>
                <c:pt idx="0">
                  <c:v>3-4 kl. mokiniai</c:v>
                </c:pt>
                <c:pt idx="1">
                  <c:v>5-8, I-II kl. mokiniai</c:v>
                </c:pt>
              </c:strCache>
            </c:strRef>
          </c:cat>
          <c:val>
            <c:numRef>
              <c:f>Sheet1!$B$8:$D$8</c:f>
              <c:numCache>
                <c:formatCode>0.00%</c:formatCode>
                <c:ptCount val="3"/>
                <c:pt idx="1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9F6-4A63-8333-DD18AB1279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0455320"/>
        <c:axId val="170455712"/>
      </c:barChart>
      <c:catAx>
        <c:axId val="170455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0455712"/>
        <c:crosses val="autoZero"/>
        <c:auto val="1"/>
        <c:lblAlgn val="ctr"/>
        <c:lblOffset val="100"/>
        <c:noMultiLvlLbl val="0"/>
      </c:catAx>
      <c:valAx>
        <c:axId val="170455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0455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100" baseline="0"/>
      </a:pPr>
      <a:endParaRPr lang="lt-LT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0603417839063773E-2"/>
          <c:y val="2.5932762676424463E-2"/>
          <c:w val="0.87696781624730169"/>
          <c:h val="0.638078874209951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neįdomios pamokos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5-8, I-II kl. mokiniai</c:v>
                </c:pt>
              </c:strCache>
            </c:strRef>
          </c:cat>
          <c:val>
            <c:numRef>
              <c:f>Sheet1!$B$2:$D$2</c:f>
              <c:numCache>
                <c:formatCode>0.00%</c:formatCode>
                <c:ptCount val="3"/>
                <c:pt idx="0">
                  <c:v>0.04</c:v>
                </c:pt>
                <c:pt idx="1">
                  <c:v>0.2</c:v>
                </c:pt>
                <c:pt idx="2">
                  <c:v>0.17599999999999999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081-4F35-B9FD-B2F15DB3EE2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daug namų darbų.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5-8, I-II kl. mokiniai</c:v>
                </c:pt>
              </c:strCache>
            </c:strRef>
          </c:cat>
          <c:val>
            <c:numRef>
              <c:f>Sheet1!$B$3:$D$3</c:f>
              <c:numCache>
                <c:formatCode>0.00%</c:formatCode>
                <c:ptCount val="3"/>
                <c:pt idx="0">
                  <c:v>0.08</c:v>
                </c:pt>
                <c:pt idx="1">
                  <c:v>0.17599999999999999</c:v>
                </c:pt>
                <c:pt idx="2">
                  <c:v>0.46100000000000002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081-4F35-B9FD-B2F15DB3EE2C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negerėjantys pasiekimai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5-8, I-II kl. mokiniai</c:v>
                </c:pt>
              </c:strCache>
            </c:strRef>
          </c:cat>
          <c:val>
            <c:numRef>
              <c:f>Sheet1!$B$4:$D$4</c:f>
              <c:numCache>
                <c:formatCode>0.00%</c:formatCode>
                <c:ptCount val="3"/>
                <c:pt idx="0">
                  <c:v>0.08</c:v>
                </c:pt>
                <c:pt idx="1">
                  <c:v>0.17599999999999999</c:v>
                </c:pt>
                <c:pt idx="2">
                  <c:v>7.8E-2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081-4F35-B9FD-B2F15DB3EE2C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nesimokantys, triukšmaujantys bendraklasiai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5-8, I-II kl. mokiniai</c:v>
                </c:pt>
              </c:strCache>
            </c:strRef>
          </c:cat>
          <c:val>
            <c:numRef>
              <c:f>Sheet1!$B$5:$D$5</c:f>
              <c:numCache>
                <c:formatCode>0.00%</c:formatCode>
                <c:ptCount val="3"/>
                <c:pt idx="0">
                  <c:v>0.08</c:v>
                </c:pt>
                <c:pt idx="1">
                  <c:v>0.35299999999999998</c:v>
                </c:pt>
                <c:pt idx="2">
                  <c:v>4.9000000000000002E-2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081-4F35-B9FD-B2F15DB3EE2C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viskas priklauso tik nuo mokinio, sunkinančių mokymąsi veiksnių nėra.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5-8, I-II kl. mokiniai</c:v>
                </c:pt>
              </c:strCache>
            </c:strRef>
          </c:cat>
          <c:val>
            <c:numRef>
              <c:f>Sheet1!$B$6:$D$6</c:f>
              <c:numCache>
                <c:formatCode>0.00%</c:formatCode>
                <c:ptCount val="3"/>
                <c:pt idx="0">
                  <c:v>0.6</c:v>
                </c:pt>
                <c:pt idx="1">
                  <c:v>0</c:v>
                </c:pt>
                <c:pt idx="2">
                  <c:v>0.19600000000000001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081-4F35-B9FD-B2F15DB3EE2C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nepalanki atmosfera klasėje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5-8, I-II kl. mokiniai</c:v>
                </c:pt>
              </c:strCache>
            </c:strRef>
          </c:cat>
          <c:val>
            <c:numRef>
              <c:f>Sheet1!$B$7:$D$7</c:f>
              <c:numCache>
                <c:formatCode>0.00%</c:formatCode>
                <c:ptCount val="3"/>
                <c:pt idx="0">
                  <c:v>0.12</c:v>
                </c:pt>
                <c:pt idx="1">
                  <c:v>0</c:v>
                </c:pt>
                <c:pt idx="2">
                  <c:v>2.9000000000000001E-2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7081-4F35-B9FD-B2F15DB3EE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011384"/>
        <c:axId val="171011776"/>
      </c:barChart>
      <c:catAx>
        <c:axId val="171011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1011776"/>
        <c:crosses val="autoZero"/>
        <c:auto val="1"/>
        <c:lblAlgn val="ctr"/>
        <c:lblOffset val="100"/>
        <c:noMultiLvlLbl val="0"/>
      </c:catAx>
      <c:valAx>
        <c:axId val="171011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1011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464121532500988"/>
          <c:y val="0.71539544771420438"/>
          <c:w val="0.48520481055394804"/>
          <c:h val="0.284604552285795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visiškai sutinku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2"/>
                <c:pt idx="0">
                  <c:v>3-4 kl. mokiniai</c:v>
                </c:pt>
                <c:pt idx="1">
                  <c:v>5-8, I-II kl.mokiniai</c:v>
                </c:pt>
              </c:strCache>
            </c:strRef>
          </c:cat>
          <c:val>
            <c:numRef>
              <c:f>Sheet1!$B$2:$D$2</c:f>
              <c:numCache>
                <c:formatCode>0.00%</c:formatCode>
                <c:ptCount val="3"/>
                <c:pt idx="0">
                  <c:v>0.14699999999999999</c:v>
                </c:pt>
                <c:pt idx="1">
                  <c:v>0.11799999999999999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FE-43B6-BD19-1671D57A362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sutinku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2"/>
                <c:pt idx="0">
                  <c:v>3-4 kl. mokiniai</c:v>
                </c:pt>
                <c:pt idx="1">
                  <c:v>5-8, I-II kl.mokiniai</c:v>
                </c:pt>
              </c:strCache>
            </c:strRef>
          </c:cat>
          <c:val>
            <c:numRef>
              <c:f>Sheet1!$B$3:$D$3</c:f>
              <c:numCache>
                <c:formatCode>0.00%</c:formatCode>
                <c:ptCount val="3"/>
                <c:pt idx="0">
                  <c:v>0.29399999999999998</c:v>
                </c:pt>
                <c:pt idx="1">
                  <c:v>0.186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FE-43B6-BD19-1671D57A362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nei sutinku, nei nesutinku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2"/>
                <c:pt idx="0">
                  <c:v>3-4 kl. mokiniai</c:v>
                </c:pt>
                <c:pt idx="1">
                  <c:v>5-8, I-II kl.mokiniai</c:v>
                </c:pt>
              </c:strCache>
            </c:strRef>
          </c:cat>
          <c:val>
            <c:numRef>
              <c:f>Sheet1!$B$4:$D$4</c:f>
              <c:numCache>
                <c:formatCode>0.00%</c:formatCode>
                <c:ptCount val="3"/>
                <c:pt idx="0">
                  <c:v>0.14699999999999999</c:v>
                </c:pt>
                <c:pt idx="1">
                  <c:v>0.314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FE-43B6-BD19-1671D57A362D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nesutinku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2"/>
                <c:pt idx="0">
                  <c:v>3-4 kl. mokiniai</c:v>
                </c:pt>
                <c:pt idx="1">
                  <c:v>5-8, I-II kl.mokiniai</c:v>
                </c:pt>
              </c:strCache>
            </c:strRef>
          </c:cat>
          <c:val>
            <c:numRef>
              <c:f>Sheet1!$B$5:$D$5</c:f>
              <c:numCache>
                <c:formatCode>0.00%</c:formatCode>
                <c:ptCount val="3"/>
                <c:pt idx="0">
                  <c:v>0.32400000000000001</c:v>
                </c:pt>
                <c:pt idx="1">
                  <c:v>0.22500000000000001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6FE-43B6-BD19-1671D57A362D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visiškai nesutinku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2"/>
                <c:pt idx="0">
                  <c:v>3-4 kl. mokiniai</c:v>
                </c:pt>
                <c:pt idx="1">
                  <c:v>5-8, I-II kl.mokiniai</c:v>
                </c:pt>
              </c:strCache>
            </c:strRef>
          </c:cat>
          <c:val>
            <c:numRef>
              <c:f>Sheet1!$B$6:$D$6</c:f>
              <c:numCache>
                <c:formatCode>0.00%</c:formatCode>
                <c:ptCount val="3"/>
                <c:pt idx="0">
                  <c:v>8.7999999999999995E-2</c:v>
                </c:pt>
                <c:pt idx="1">
                  <c:v>0.14699999999999999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6FE-43B6-BD19-1671D57A36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012560"/>
        <c:axId val="171012952"/>
      </c:barChart>
      <c:catAx>
        <c:axId val="171012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1012952"/>
        <c:crosses val="autoZero"/>
        <c:auto val="1"/>
        <c:lblAlgn val="ctr"/>
        <c:lblOffset val="100"/>
        <c:noMultiLvlLbl val="0"/>
      </c:catAx>
      <c:valAx>
        <c:axId val="171012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1012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lt-LT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5-8, I-II kl. mokiniai</c:v>
                </c:pt>
              </c:strCache>
            </c:strRef>
          </c:cat>
          <c:val>
            <c:numRef>
              <c:f>Sheet1!$B$2:$D$2</c:f>
              <c:numCache>
                <c:formatCode>0.00%</c:formatCode>
                <c:ptCount val="3"/>
                <c:pt idx="0">
                  <c:v>0.36</c:v>
                </c:pt>
                <c:pt idx="1">
                  <c:v>0.14699999999999999</c:v>
                </c:pt>
                <c:pt idx="2">
                  <c:v>0.127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7B-416A-BB7C-1D78A877037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5-8, I-II kl. mokiniai</c:v>
                </c:pt>
              </c:strCache>
            </c:strRef>
          </c:cat>
          <c:val>
            <c:numRef>
              <c:f>Sheet1!$B$3:$D$3</c:f>
              <c:numCache>
                <c:formatCode>0.00%</c:formatCode>
                <c:ptCount val="3"/>
                <c:pt idx="0">
                  <c:v>0.24</c:v>
                </c:pt>
                <c:pt idx="1">
                  <c:v>0.23499999999999999</c:v>
                </c:pt>
                <c:pt idx="2">
                  <c:v>0.11799999999999999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D7B-416A-BB7C-1D78A877037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5-8, I-II kl. mokiniai</c:v>
                </c:pt>
              </c:strCache>
            </c:strRef>
          </c:cat>
          <c:val>
            <c:numRef>
              <c:f>Sheet1!$B$4:$D$4</c:f>
              <c:numCache>
                <c:formatCode>0.00%</c:formatCode>
                <c:ptCount val="3"/>
                <c:pt idx="0">
                  <c:v>0.2</c:v>
                </c:pt>
                <c:pt idx="1">
                  <c:v>8.7999999999999995E-2</c:v>
                </c:pt>
                <c:pt idx="2">
                  <c:v>0.20599999999999999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D7B-416A-BB7C-1D78A8770376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5-8, I-II kl. mokiniai</c:v>
                </c:pt>
              </c:strCache>
            </c:strRef>
          </c:cat>
          <c:val>
            <c:numRef>
              <c:f>Sheet1!$B$5:$D$5</c:f>
              <c:numCache>
                <c:formatCode>0.00%</c:formatCode>
                <c:ptCount val="3"/>
                <c:pt idx="0">
                  <c:v>0</c:v>
                </c:pt>
                <c:pt idx="1">
                  <c:v>5.8999999999999997E-2</c:v>
                </c:pt>
                <c:pt idx="2">
                  <c:v>0.17599999999999999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D7B-416A-BB7C-1D78A8770376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5-8, I-II kl. mokiniai</c:v>
                </c:pt>
              </c:strCache>
            </c:strRef>
          </c:cat>
          <c:val>
            <c:numRef>
              <c:f>Sheet1!$B$6:$D$6</c:f>
              <c:numCache>
                <c:formatCode>0.00%</c:formatCode>
                <c:ptCount val="3"/>
                <c:pt idx="0">
                  <c:v>0.04</c:v>
                </c:pt>
                <c:pt idx="1">
                  <c:v>0.14699999999999999</c:v>
                </c:pt>
                <c:pt idx="2">
                  <c:v>0.13700000000000001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D7B-416A-BB7C-1D78A8770376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mokytojai</c:v>
                </c:pt>
                <c:pt idx="1">
                  <c:v>3-4 kl. mokiniai</c:v>
                </c:pt>
                <c:pt idx="2">
                  <c:v>5-8, I-II kl. mokiniai</c:v>
                </c:pt>
              </c:strCache>
            </c:strRef>
          </c:cat>
          <c:val>
            <c:numRef>
              <c:f>Sheet1!$B$7:$D$7</c:f>
              <c:numCache>
                <c:formatCode>0.00%</c:formatCode>
                <c:ptCount val="3"/>
                <c:pt idx="0">
                  <c:v>0</c:v>
                </c:pt>
                <c:pt idx="1">
                  <c:v>5.8999999999999997E-2</c:v>
                </c:pt>
                <c:pt idx="2">
                  <c:v>6.9000000000000006E-2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D7B-416A-BB7C-1D78A87703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013736"/>
        <c:axId val="171014128"/>
      </c:barChart>
      <c:catAx>
        <c:axId val="17101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1014128"/>
        <c:crosses val="autoZero"/>
        <c:auto val="1"/>
        <c:lblAlgn val="ctr"/>
        <c:lblOffset val="100"/>
        <c:noMultiLvlLbl val="0"/>
      </c:catAx>
      <c:valAx>
        <c:axId val="17101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101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917374495505534"/>
          <c:y val="0.93343774552542857"/>
          <c:w val="0.33397695401854799"/>
          <c:h val="5.07740370430533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1B70A6DD-09B9-4939-A1AC-3C9CE557D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xmlns="" id="{B3F6386B-F4C2-4B8D-8677-0DE20CB6E9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F8A4799A-272B-4FDF-95DC-5B7215978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DE8A-E4E0-4E93-9E52-398A06A48E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C0B45434-6E40-4261-AAE4-05AF33B20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CC488126-C9CA-44C8-983F-DC5CC615E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7D11-A317-4293-ABD5-05C77E2EE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19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688E0D47-28CC-45A3-94FA-44327371B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xmlns="" id="{15DE40B6-7FCE-415C-BED1-05670798D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68C3DA5E-F11F-4AFE-B291-8D069481E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DE8A-E4E0-4E93-9E52-398A06A48E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3F6458DC-C787-4369-BFF2-32DB720E6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63539C77-A825-453F-8062-F917315C1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7D11-A317-4293-ABD5-05C77E2EE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75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xmlns="" id="{37BCA3A1-2B63-4966-B125-46F6647264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xmlns="" id="{6D6E9119-F1C0-4D03-BF21-238219D6ED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A40B75E2-C171-4513-8EE5-F414824BE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DE8A-E4E0-4E93-9E52-398A06A48E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0A496BB3-E92F-444A-9643-CF6A39484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572EBD5E-F1EA-427D-8EBE-F1AFAF9AA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7D11-A317-4293-ABD5-05C77E2EE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90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032017D5-7911-4149-A43A-1728812AC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FCCC4DE7-4BF3-4F46-91DE-DC8B25A4E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CFF79A8C-E564-46D4-9B39-CC43A3B30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DE8A-E4E0-4E93-9E52-398A06A48E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605803BF-4943-4540-9E39-0D681DE52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BD3AE606-9221-4AD3-8305-F70E40771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7D11-A317-4293-ABD5-05C77E2EE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36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3BC2D0A8-B6CF-4A80-AFF7-3200E1C6D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7C40FE77-1DFB-4381-A33D-1A1FF69DF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C30123D8-E04F-44D2-95F8-62717E9D8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DE8A-E4E0-4E93-9E52-398A06A48E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F5A60945-5045-48BC-BC83-E5F810A15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1FD9B7AB-399B-4BF6-8B00-725D77686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7D11-A317-4293-ABD5-05C77E2EE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75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7142D0AF-24DD-4EB8-ABDE-CA7F5BC41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B3F7037E-AE6F-4A95-A989-26D84952A1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xmlns="" id="{305F1A64-A305-4A25-BF1A-8518187EA7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xmlns="" id="{A4564981-64A2-43CC-AACB-11746DB8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DE8A-E4E0-4E93-9E52-398A06A48E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xmlns="" id="{9CF260AB-09B7-4C52-BDFF-D8B9B1980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xmlns="" id="{75AE15BE-ED60-4250-8997-3829F6615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7D11-A317-4293-ABD5-05C77E2EE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7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1A2C1551-9609-4A47-AF6B-4EDCCABC2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DC892160-CCF6-46E2-892C-2B44FCD60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xmlns="" id="{7C077ACA-5838-45F5-AEB3-5EC6DB10D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xmlns="" id="{194F708B-564A-42DF-B7CD-7F6D96C641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xmlns="" id="{DCBEBAF8-0F86-4E15-AA26-9314381097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xmlns="" id="{FA694BA4-CAF5-48DC-BE53-63746D94A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DE8A-E4E0-4E93-9E52-398A06A48E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xmlns="" id="{A6E25AA2-FCF6-4338-9262-FF28488A1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xmlns="" id="{A8AD10CA-B76E-4DB6-A289-04A17070F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7D11-A317-4293-ABD5-05C77E2EE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550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A56CB442-B9E4-4A95-8E1C-3BF6078F3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xmlns="" id="{C0AE05DF-C9CC-4641-84C7-D45970547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DE8A-E4E0-4E93-9E52-398A06A48E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xmlns="" id="{62B53925-2FA3-435E-96E4-0F6F1FD4A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xmlns="" id="{3DAD63FA-8769-4EA4-ADF1-0EEB10F63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7D11-A317-4293-ABD5-05C77E2EE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0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xmlns="" id="{05F64AC3-4060-4BBA-BD98-E8E444D07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DE8A-E4E0-4E93-9E52-398A06A48E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xmlns="" id="{987CED73-CF99-4B6C-8079-6D88C4C36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xmlns="" id="{B156376C-30AC-40E6-A72D-D44A413BB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7D11-A317-4293-ABD5-05C77E2EE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1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63058146-0C44-47FC-9643-4BCA674AA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1472C55D-AE90-4E01-89A1-C6C5F4AA1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xmlns="" id="{F64F411D-390F-486A-84F8-87E3EDADA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xmlns="" id="{F8AEE99F-6E7B-455A-99B9-024E0BD99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DE8A-E4E0-4E93-9E52-398A06A48E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xmlns="" id="{13451ECE-1E11-4960-830D-8DAA0E303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xmlns="" id="{A64390BE-5EFD-4AB6-A528-A1C6A321B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7D11-A317-4293-ABD5-05C77E2EE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96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504FDD91-1ECA-43A7-810D-F7F896C0A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xmlns="" id="{591E3C12-7333-4B1B-8385-42B027568B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xmlns="" id="{73419EB1-497D-4E68-A685-DC5DA123A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xmlns="" id="{CB67E13C-E9F6-4DDE-B3A6-2ACEC8962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DE8A-E4E0-4E93-9E52-398A06A48E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xmlns="" id="{A552CEE9-2618-422D-A261-4407AAF46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xmlns="" id="{83794339-045F-4963-8E35-95F7AB706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7D11-A317-4293-ABD5-05C77E2EE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4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xmlns="" id="{62EA21D0-8915-4E88-84AD-34DAED890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6D158916-A20B-4B35-AD1D-6E8D3EBFD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FEAB79AB-F376-4D26-9819-928AE55912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8DE8A-E4E0-4E93-9E52-398A06A48E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C246D9EC-72F5-4E5B-967C-0B114CE44A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C7E269D3-DF7A-4EED-BCA9-821BE6158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17D11-A317-4293-ABD5-05C77E2EE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36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BA6CC96E-BB07-48F6-9164-A482597070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Tyrimo </a:t>
            </a:r>
            <a:r>
              <a:rPr lang="lt-LT" sz="6000" dirty="0"/>
              <a:t>„Mokymosi krūvio įtaka mokymosi motyvacijai“ pristatymas </a:t>
            </a:r>
            <a:endParaRPr lang="en-US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xmlns="" id="{046956F9-CF97-40C8-AFA5-14F15D5E58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2021-04-15d.</a:t>
            </a:r>
            <a:r>
              <a:rPr lang="lt-LT" dirty="0"/>
              <a:t>,</a:t>
            </a:r>
            <a:r>
              <a:rPr lang="en-US" dirty="0"/>
              <a:t> </a:t>
            </a:r>
            <a:r>
              <a:rPr lang="lt-LT" dirty="0"/>
              <a:t>M</a:t>
            </a:r>
            <a:r>
              <a:rPr lang="en-US" dirty="0"/>
              <a:t>okytoj</a:t>
            </a:r>
            <a:r>
              <a:rPr lang="lt-LT" dirty="0"/>
              <a:t>ų</a:t>
            </a:r>
            <a:r>
              <a:rPr lang="en-US" dirty="0"/>
              <a:t> tarybos pos</a:t>
            </a:r>
            <a:r>
              <a:rPr lang="lt-LT" dirty="0"/>
              <a:t>ė</a:t>
            </a:r>
            <a:r>
              <a:rPr lang="en-US" dirty="0"/>
              <a:t>dis</a:t>
            </a:r>
          </a:p>
        </p:txBody>
      </p:sp>
    </p:spTree>
    <p:extLst>
      <p:ext uri="{BB962C8B-B14F-4D97-AF65-F5344CB8AC3E}">
        <p14:creationId xmlns:p14="http://schemas.microsoft.com/office/powerpoint/2010/main" val="728322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vadinimas 6">
            <a:extLst>
              <a:ext uri="{FF2B5EF4-FFF2-40B4-BE49-F238E27FC236}">
                <a16:creationId xmlns:a16="http://schemas.microsoft.com/office/drawing/2014/main" xmlns="" id="{876420EA-33B6-47E1-B2F1-D1FA56ED5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4400" dirty="0"/>
              <a:t>Ką siūlytumėte daryti, kad mokinių noras mokytis didėtų? Atsakė 3-4 klasių mokiniai</a:t>
            </a:r>
            <a:endParaRPr lang="en-US" dirty="0"/>
          </a:p>
        </p:txBody>
      </p:sp>
      <p:sp>
        <p:nvSpPr>
          <p:cNvPr id="8" name="Turinio vietos rezervavimo ženklas 7">
            <a:extLst>
              <a:ext uri="{FF2B5EF4-FFF2-40B4-BE49-F238E27FC236}">
                <a16:creationId xmlns:a16="http://schemas.microsoft.com/office/drawing/2014/main" xmlns="" id="{67D748F5-095E-4AAE-A785-0CB530A49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/>
              <a:t>„Aš manau ,kad vaikai turi stengtis“.</a:t>
            </a:r>
          </a:p>
          <a:p>
            <a:pPr marL="0" indent="0">
              <a:buNone/>
            </a:pPr>
            <a:r>
              <a:rPr lang="lt-LT" dirty="0"/>
              <a:t>„Aš siūličiau mokytojams paruošti įdomes užduotis vaikam kad juos tai sudomintu“.</a:t>
            </a:r>
          </a:p>
          <a:p>
            <a:pPr marL="0" indent="0">
              <a:buNone/>
            </a:pPr>
            <a:r>
              <a:rPr lang="lt-LT" dirty="0"/>
              <a:t>„</a:t>
            </a:r>
            <a:r>
              <a:rPr lang="en-US" dirty="0"/>
              <a:t>Eiti į mokyklą o ne per nuotolinį</a:t>
            </a:r>
            <a:r>
              <a:rPr lang="lt-LT" dirty="0"/>
              <a:t>“</a:t>
            </a:r>
            <a:endParaRPr lang="en-US" dirty="0"/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/>
              <a:t>(atsakymų kalba neredaguota)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768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5">
            <a:extLst>
              <a:ext uri="{FF2B5EF4-FFF2-40B4-BE49-F238E27FC236}">
                <a16:creationId xmlns:a16="http://schemas.microsoft.com/office/drawing/2014/main" xmlns="" id="{18FEE579-8BFD-406D-944B-FA7DB00D7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4400" dirty="0"/>
              <a:t>Ką siūlytumėte daryti, kad mokinių noras mokytis didėtų? Atsakė 5-8, I-II klasių mokiniai</a:t>
            </a:r>
            <a:endParaRPr lang="en-US" dirty="0"/>
          </a:p>
        </p:txBody>
      </p:sp>
      <p:sp>
        <p:nvSpPr>
          <p:cNvPr id="7" name="Turinio vietos rezervavimo ženklas 6">
            <a:extLst>
              <a:ext uri="{FF2B5EF4-FFF2-40B4-BE49-F238E27FC236}">
                <a16:creationId xmlns:a16="http://schemas.microsoft.com/office/drawing/2014/main" xmlns="" id="{022338E3-EFE9-4E6E-A37C-AE4B9BF97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/>
              <a:t>„Čia ne tik nuo noro priklauso, bet ir nuo pačio mokinio. Geriausia būtų kad visi vaikai galėtų eiti į mokyklą, o ne namuose </a:t>
            </a:r>
            <a:r>
              <a:rPr lang="lt-LT" dirty="0" err="1"/>
              <a:t>sedeti</a:t>
            </a:r>
            <a:r>
              <a:rPr lang="lt-LT" dirty="0"/>
              <a:t>“</a:t>
            </a:r>
          </a:p>
          <a:p>
            <a:pPr marL="0" indent="0">
              <a:buNone/>
            </a:pPr>
            <a:r>
              <a:rPr lang="lt-LT" dirty="0"/>
              <a:t>„Uždavinėti namų darbus kurie skatintu norą mokytis“</a:t>
            </a:r>
          </a:p>
          <a:p>
            <a:pPr marL="0" indent="0">
              <a:buNone/>
            </a:pPr>
            <a:r>
              <a:rPr lang="lt-LT" dirty="0"/>
              <a:t>„kartais sumažinti namų darbų kiekį“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/>
              <a:t>(atsakymų kalba neredaguota)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63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389661FD-C21E-4E29-A15A-7C6BFB794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Tyrimo grup</a:t>
            </a:r>
            <a:r>
              <a:rPr lang="lt-LT" dirty="0"/>
              <a:t>ė</a:t>
            </a:r>
            <a:r>
              <a:rPr lang="en-US" dirty="0"/>
              <a:t>s rekomendacijos gimnazijos bendruomenei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D79016BE-19F0-4AF1-907D-D6A8DA37A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Siūlome klasių vadovams, mokytojams mokymosi motyvacijos klausimais bendradarbiauti su gimnazijos psichologe.</a:t>
            </a:r>
          </a:p>
          <a:p>
            <a:r>
              <a:rPr lang="lt-LT" dirty="0"/>
              <a:t>Siekti aktyvesnio mokinių tėvų domėjimosi savo vaikų gyvenimu mokykloje, palaikyti glaudesnius ryšius su kitais dėstančiais mokytojais.</a:t>
            </a:r>
          </a:p>
          <a:p>
            <a:r>
              <a:rPr lang="lt-LT" dirty="0"/>
              <a:t>Siūlome nuotolinio mokymosi metu organizuoti  klasių valandėles, kuriose mokiniai teiktų pasiūlymus mokymosi motyvacijai („minčių lietus“, „paslapčių dėžutė“ ir pan.), </a:t>
            </a:r>
          </a:p>
          <a:p>
            <a:r>
              <a:rPr lang="lt-LT" dirty="0"/>
              <a:t>Pakartoti  tyrimą 2021 metų lapkričio mėn., įvertinti pokyčių dinamiką.</a:t>
            </a:r>
          </a:p>
          <a:p>
            <a:endParaRPr lang="lt-L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745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6855AE33-CB74-47A7-8F57-F732DC4A0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3236"/>
          </a:xfrm>
        </p:spPr>
        <p:txBody>
          <a:bodyPr/>
          <a:lstStyle/>
          <a:p>
            <a:r>
              <a:rPr lang="lt-LT" dirty="0"/>
              <a:t>Metodinės tarybos nutarimai 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1CD11884-366C-4D21-A209-45F110255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68362"/>
            <a:ext cx="10704871" cy="5388077"/>
          </a:xfrm>
        </p:spPr>
        <p:txBody>
          <a:bodyPr>
            <a:normAutofit fontScale="92500" lnSpcReduction="10000"/>
          </a:bodyPr>
          <a:lstStyle/>
          <a:p>
            <a:r>
              <a:rPr lang="lt-LT" dirty="0"/>
              <a:t>Nuotolinio mokymo metu svarbu aptarti su mokiniais klasės (pamokos) ir namų darbų skirtumus.</a:t>
            </a:r>
          </a:p>
          <a:p>
            <a:r>
              <a:rPr lang="lt-LT" dirty="0"/>
              <a:t>Kuo dažniau individualizuoti ir diferencijuoti mokinių </a:t>
            </a:r>
            <a:r>
              <a:rPr lang="en-US" dirty="0"/>
              <a:t>veiklas</a:t>
            </a:r>
            <a:r>
              <a:rPr lang="lt-LT" dirty="0"/>
              <a:t> </a:t>
            </a:r>
            <a:r>
              <a:rPr lang="en-US" dirty="0"/>
              <a:t>pamokos</a:t>
            </a:r>
            <a:r>
              <a:rPr lang="lt-LT" dirty="0"/>
              <a:t>e</a:t>
            </a:r>
            <a:r>
              <a:rPr lang="en-US" dirty="0"/>
              <a:t>, </a:t>
            </a:r>
            <a:r>
              <a:rPr lang="lt-LT" dirty="0"/>
              <a:t>namų darbų užduotis. J</a:t>
            </a:r>
            <a:r>
              <a:rPr lang="en-US" dirty="0"/>
              <a:t>os tur</a:t>
            </a:r>
            <a:r>
              <a:rPr lang="lt-LT" dirty="0"/>
              <a:t>ė</a:t>
            </a:r>
            <a:r>
              <a:rPr lang="en-US" dirty="0"/>
              <a:t>t</a:t>
            </a:r>
            <a:r>
              <a:rPr lang="lt-LT" dirty="0"/>
              <a:t>ų atitikti skirtingus mokinių pasiekimų lygius.</a:t>
            </a:r>
          </a:p>
          <a:p>
            <a:r>
              <a:rPr lang="lt-LT" dirty="0"/>
              <a:t>Atliktų pamokos, namų darbų užduočių atsiuntimo laiką paskirti mokiniams vadovaujantis protingumo ir proporcingumo kriterijais. Aptarti (suderinti) sąlygas su mokiniais.   </a:t>
            </a:r>
          </a:p>
          <a:p>
            <a:r>
              <a:rPr lang="lt-LT" dirty="0"/>
              <a:t>Nurodyti TAMO namų darbų skiltyje vidutinę laiko trukmę užduotims atlikti. Mokiniai turėtų parašyti, kiek laiko jie užtruko atlikdami namų darbus. </a:t>
            </a:r>
            <a:r>
              <a:rPr lang="lt-LT" i="1" dirty="0"/>
              <a:t>Gegužės 03-05 d. metodinėse grupėse, gegužės 6d. metodinėje taryboje aptarti rezultatus, koreguoti sprendimą.</a:t>
            </a:r>
          </a:p>
          <a:p>
            <a:r>
              <a:rPr lang="lt-LT" dirty="0"/>
              <a:t>Vaizdo pamokose pateikti </a:t>
            </a:r>
            <a:r>
              <a:rPr lang="lt-LT" dirty="0" err="1"/>
              <a:t>įtraukias</a:t>
            </a:r>
            <a:r>
              <a:rPr lang="lt-LT" dirty="0"/>
              <a:t> užduotis.  </a:t>
            </a:r>
          </a:p>
          <a:p>
            <a:r>
              <a:rPr lang="lt-LT" dirty="0"/>
              <a:t>Skatinti mokinius vaizdo pamokose įsijungti kameras. </a:t>
            </a:r>
          </a:p>
          <a:p>
            <a:r>
              <a:rPr lang="lt-LT" dirty="0"/>
              <a:t>Pastebėti mokinių pastangas, kūrybiškai susieti jas su vertinimu ir įvertinimu.</a:t>
            </a:r>
          </a:p>
          <a:p>
            <a:endParaRPr lang="lt-L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980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D2CF7F3B-E371-4D0B-B3E6-73D913BC47E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329608" y="2494721"/>
            <a:ext cx="7185991" cy="36822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4800" dirty="0"/>
              <a:t>Dėkoju už dėmesį.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2322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C3820E29-54DE-42DB-93FD-D25916C43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Apie tyrimą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1718C0A2-D345-4692-969E-37927E1C3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>
                <a:ea typeface="Calibri" panose="020F0502020204030204" pitchFamily="34" charset="0"/>
              </a:rPr>
              <a:t>Tyrimo tikslas: remiantis 3-4, 5-8, I-II gimnazijos klasių mokinių ir gimnazijos mokytojų apklausos duomenimis nustatyti, kaip mokiniai vertina savo mokymosi motyvaciją, mokymosi krūvį.</a:t>
            </a:r>
          </a:p>
          <a:p>
            <a:r>
              <a:rPr lang="lt-LT" dirty="0">
                <a:ea typeface="Calibri" panose="020F0502020204030204" pitchFamily="34" charset="0"/>
              </a:rPr>
              <a:t>Tyrimą atliko VGK nariai psichologė Virginija Lukošiūnaitė, pradinių klasių mokytoja Dainora Garbštienė, istorijos mokytoja Elena Červiak.</a:t>
            </a:r>
          </a:p>
          <a:p>
            <a:r>
              <a:rPr lang="lt-LT" dirty="0">
                <a:effectLst/>
                <a:ea typeface="Calibri" panose="020F0502020204030204" pitchFamily="34" charset="0"/>
              </a:rPr>
              <a:t>Buvo </a:t>
            </a:r>
            <a:r>
              <a:rPr lang="en-US" dirty="0">
                <a:effectLst/>
                <a:ea typeface="Calibri" panose="020F0502020204030204" pitchFamily="34" charset="0"/>
              </a:rPr>
              <a:t> pateikt</a:t>
            </a:r>
            <a:r>
              <a:rPr lang="lt-LT" dirty="0">
                <a:ea typeface="Calibri" panose="020F0502020204030204" pitchFamily="34" charset="0"/>
              </a:rPr>
              <a:t>os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r>
              <a:rPr lang="lt-LT" dirty="0">
                <a:ea typeface="Calibri" panose="020F0502020204030204" pitchFamily="34" charset="0"/>
              </a:rPr>
              <a:t>54 anketos </a:t>
            </a:r>
            <a:r>
              <a:rPr lang="en-US" dirty="0">
                <a:effectLst/>
                <a:ea typeface="Calibri" panose="020F0502020204030204" pitchFamily="34" charset="0"/>
              </a:rPr>
              <a:t>3-4 klasi</a:t>
            </a:r>
            <a:r>
              <a:rPr lang="lt-LT" dirty="0">
                <a:effectLst/>
                <a:ea typeface="Calibri" panose="020F0502020204030204" pitchFamily="34" charset="0"/>
              </a:rPr>
              <a:t>ų mokiniams (atsakė 34), </a:t>
            </a:r>
            <a:r>
              <a:rPr lang="fi-FI" dirty="0"/>
              <a:t>161</a:t>
            </a:r>
            <a:r>
              <a:rPr lang="lt-LT" dirty="0"/>
              <a:t> anketa 5-8, I-II klasių</a:t>
            </a:r>
            <a:r>
              <a:rPr lang="fi-FI" dirty="0"/>
              <a:t> mokiniui</a:t>
            </a:r>
            <a:r>
              <a:rPr lang="lt-LT" dirty="0"/>
              <a:t> (</a:t>
            </a:r>
            <a:r>
              <a:rPr lang="fi-FI" dirty="0"/>
              <a:t>atsakė 102</a:t>
            </a:r>
            <a:r>
              <a:rPr lang="lt-LT" dirty="0"/>
              <a:t>), 36 anketos mokytojams (atsakė 25).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17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vadinimas 6">
            <a:extLst>
              <a:ext uri="{FF2B5EF4-FFF2-40B4-BE49-F238E27FC236}">
                <a16:creationId xmlns:a16="http://schemas.microsoft.com/office/drawing/2014/main" xmlns="" id="{323CD81D-5F69-4C21-9CE6-C07A47C8B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Mokymosi krūvis gimnazijoje yra: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6D5FD050-5A1F-48AB-9CAC-B509BE9574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200"/>
              <a:buNone/>
            </a:pPr>
            <a:endParaRPr lang="lt-LT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200"/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urinio vietos rezervavimo ženklas 7">
            <a:extLst>
              <a:ext uri="{FF2B5EF4-FFF2-40B4-BE49-F238E27FC236}">
                <a16:creationId xmlns:a16="http://schemas.microsoft.com/office/drawing/2014/main" xmlns="" id="{5110F0E1-7D9F-4F7D-8B56-D808BD128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18442" y="2477729"/>
            <a:ext cx="2935357" cy="36992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2400" dirty="0">
                <a:ea typeface="Calibri" panose="020F0502020204030204" pitchFamily="34" charset="0"/>
                <a:cs typeface="Times New Roman" panose="02020603050405020304" pitchFamily="18" charset="0"/>
              </a:rPr>
              <a:t>Mokiniai ir mokytojai mano,  kad mokymosi krūvis gimnazijoje yra pakankamas</a:t>
            </a:r>
            <a:endParaRPr lang="en-US" sz="2400" dirty="0"/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xmlns="" id="{D0CA0C8A-D9B4-48F1-BBBB-DD9DCA9A2B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5431904"/>
              </p:ext>
            </p:extLst>
          </p:nvPr>
        </p:nvGraphicFramePr>
        <p:xfrm>
          <a:off x="521970" y="1611174"/>
          <a:ext cx="7429334" cy="5048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2033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vadinimas 3">
            <a:extLst>
              <a:ext uri="{FF2B5EF4-FFF2-40B4-BE49-F238E27FC236}">
                <a16:creationId xmlns:a16="http://schemas.microsoft.com/office/drawing/2014/main" xmlns="" id="{4362370C-8A76-4EFD-ACD1-06EFD955C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Mokiniai daugiausiai išmoksta:</a:t>
            </a:r>
            <a:endParaRPr lang="en-US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xmlns="" id="{46DEC7DD-9BBB-4EEB-9EEA-C2ED427B3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3312" y="2305877"/>
            <a:ext cx="3730487" cy="3871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2400" dirty="0"/>
              <a:t>3-4, 5-8, I-II klasių mokiniai ir mokytojai  mano, kad mokiniai  daugiausiai išmoksta pamokoje</a:t>
            </a:r>
            <a:r>
              <a:rPr lang="en-US" sz="2400" dirty="0"/>
              <a:t> </a:t>
            </a:r>
            <a:r>
              <a:rPr lang="lt-LT" sz="2400" dirty="0"/>
              <a:t>(</a:t>
            </a:r>
            <a:r>
              <a:rPr lang="en-US" sz="2400" dirty="0"/>
              <a:t>klas</a:t>
            </a:r>
            <a:r>
              <a:rPr lang="lt-LT" sz="2400" dirty="0"/>
              <a:t>ėje).</a:t>
            </a:r>
            <a:endParaRPr lang="en-US" sz="2400" dirty="0"/>
          </a:p>
        </p:txBody>
      </p:sp>
      <p:graphicFrame>
        <p:nvGraphicFramePr>
          <p:cNvPr id="7" name="Turinio vietos rezervavimo ženklas 6">
            <a:extLst>
              <a:ext uri="{FF2B5EF4-FFF2-40B4-BE49-F238E27FC236}">
                <a16:creationId xmlns:a16="http://schemas.microsoft.com/office/drawing/2014/main" xmlns="" id="{703F2602-2C72-4C02-AACD-8F82D697BC7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25698709"/>
              </p:ext>
            </p:extLst>
          </p:nvPr>
        </p:nvGraphicFramePr>
        <p:xfrm>
          <a:off x="491613" y="1690688"/>
          <a:ext cx="6624804" cy="5034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9354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A445CF24-4F52-4C76-BF52-69D41F709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Namų darbų užduodama:</a:t>
            </a:r>
            <a:br>
              <a:rPr lang="lt-LT" dirty="0"/>
            </a:br>
            <a:endParaRPr lang="en-US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xmlns="" id="{62A8FA16-8A72-47D5-A18D-8971916FC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40148" y="1997765"/>
            <a:ext cx="3213652" cy="41791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2400" dirty="0">
                <a:effectLst/>
                <a:ea typeface="Calibri" panose="020F0502020204030204" pitchFamily="34" charset="0"/>
              </a:rPr>
              <a:t>5-8, I-II klasių mokiniai mano, kad namų darbų užduodama per daug.</a:t>
            </a:r>
            <a:endParaRPr lang="en-US" sz="2400" dirty="0"/>
          </a:p>
        </p:txBody>
      </p:sp>
      <p:graphicFrame>
        <p:nvGraphicFramePr>
          <p:cNvPr id="5" name="Turinio vietos rezervavimo ženklas 4">
            <a:extLst>
              <a:ext uri="{FF2B5EF4-FFF2-40B4-BE49-F238E27FC236}">
                <a16:creationId xmlns:a16="http://schemas.microsoft.com/office/drawing/2014/main" xmlns="" id="{350C2157-09F4-4729-A13A-527D5876A84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96588321"/>
              </p:ext>
            </p:extLst>
          </p:nvPr>
        </p:nvGraphicFramePr>
        <p:xfrm>
          <a:off x="838200" y="1463884"/>
          <a:ext cx="6596270" cy="5135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4844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B4979382-F917-4C7C-B560-646A482BB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Kasdien mokiniai namų darbų atlikimui skiria:</a:t>
            </a:r>
            <a:endParaRPr lang="en-US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xmlns="" id="{AB8990BD-AD57-43BF-B4CC-34E7C1039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60712" y="2200589"/>
            <a:ext cx="3285811" cy="3976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2400" dirty="0"/>
              <a:t>Daugiausiai 3-4 klasių mokinių atlikdami namų darbus užtrunka iki </a:t>
            </a:r>
            <a:r>
              <a:rPr lang="lt-LT" sz="2400" b="1" dirty="0"/>
              <a:t>1 val. </a:t>
            </a:r>
            <a:endParaRPr lang="en-US" sz="2400" b="1" dirty="0"/>
          </a:p>
          <a:p>
            <a:pPr marL="0" indent="0">
              <a:buNone/>
            </a:pPr>
            <a:r>
              <a:rPr lang="lt-LT" sz="2400" dirty="0"/>
              <a:t>5-8, I-II klasių mokinių atlikdami namų darbus užtrunka </a:t>
            </a:r>
            <a:r>
              <a:rPr lang="en-US" sz="2400" dirty="0"/>
              <a:t>vidutini</a:t>
            </a:r>
            <a:r>
              <a:rPr lang="lt-LT" sz="2400" dirty="0"/>
              <a:t>š</a:t>
            </a:r>
            <a:r>
              <a:rPr lang="en-US" sz="2400" dirty="0"/>
              <a:t>kai </a:t>
            </a:r>
            <a:r>
              <a:rPr lang="lt-LT" sz="2400" dirty="0"/>
              <a:t>nuo </a:t>
            </a:r>
            <a:r>
              <a:rPr lang="lt-LT" sz="2400" b="1" dirty="0"/>
              <a:t>2 iki 3 val. </a:t>
            </a:r>
            <a:endParaRPr lang="en-US" sz="2400" b="1" dirty="0"/>
          </a:p>
        </p:txBody>
      </p:sp>
      <p:graphicFrame>
        <p:nvGraphicFramePr>
          <p:cNvPr id="5" name="Turinio vietos rezervavimo ženklas 4">
            <a:extLst>
              <a:ext uri="{FF2B5EF4-FFF2-40B4-BE49-F238E27FC236}">
                <a16:creationId xmlns:a16="http://schemas.microsoft.com/office/drawing/2014/main" xmlns="" id="{1963E72B-0E4D-4394-B288-E2B31C1748D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19263030"/>
              </p:ext>
            </p:extLst>
          </p:nvPr>
        </p:nvGraphicFramePr>
        <p:xfrm>
          <a:off x="838199" y="1825624"/>
          <a:ext cx="7099999" cy="4756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741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744A30C7-CB3E-4E66-83C0-D9748EA99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8240"/>
          </a:xfrm>
        </p:spPr>
        <p:txBody>
          <a:bodyPr/>
          <a:lstStyle/>
          <a:p>
            <a:r>
              <a:rPr lang="en-US" dirty="0"/>
              <a:t>Mokini</a:t>
            </a:r>
            <a:r>
              <a:rPr lang="lt-LT" dirty="0"/>
              <a:t>ų</a:t>
            </a:r>
            <a:r>
              <a:rPr lang="en-US" dirty="0"/>
              <a:t> </a:t>
            </a:r>
            <a:r>
              <a:rPr lang="lt-LT" dirty="0"/>
              <a:t>norą mokytis slopina:</a:t>
            </a:r>
            <a:endParaRPr lang="en-US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xmlns="" id="{677979EB-82B5-45A7-BA05-7EFE5CDA4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64129" y="2015613"/>
            <a:ext cx="3389670" cy="36397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t-LT" dirty="0"/>
              <a:t>3-4 klasių mokiniai teigia, kad labiausiai jų norą mokytis slopina triukšmaujantys  klasės draugai. </a:t>
            </a:r>
          </a:p>
          <a:p>
            <a:pPr marL="0" indent="0">
              <a:buNone/>
            </a:pPr>
            <a:r>
              <a:rPr lang="lt-LT" dirty="0"/>
              <a:t>5-8, I-II klasių mokiniai teigia, kad jų norą mokytis labiausiai slopina namų darbų gausa.</a:t>
            </a:r>
            <a:endParaRPr lang="en-US" dirty="0"/>
          </a:p>
        </p:txBody>
      </p:sp>
      <p:graphicFrame>
        <p:nvGraphicFramePr>
          <p:cNvPr id="5" name="Turinio vietos rezervavimo ženklas 4">
            <a:extLst>
              <a:ext uri="{FF2B5EF4-FFF2-40B4-BE49-F238E27FC236}">
                <a16:creationId xmlns:a16="http://schemas.microsoft.com/office/drawing/2014/main" xmlns="" id="{3BAF006C-D74A-41E8-AF47-A7C5BB125E9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65683807"/>
              </p:ext>
            </p:extLst>
          </p:nvPr>
        </p:nvGraphicFramePr>
        <p:xfrm>
          <a:off x="838199" y="1311966"/>
          <a:ext cx="6848790" cy="5387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2846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63EBA118-407D-4C10-863D-746393AA8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Mokytojas namų darbus paskiria pagal mokinių mokymosi lygį (mokiniai gauna skirtingas užduotis):</a:t>
            </a:r>
            <a:endParaRPr lang="en-US" sz="3600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xmlns="" id="{D3F00787-89A8-4AE5-A3D7-767D519BD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13057" y="2674373"/>
            <a:ext cx="3018504" cy="3038169"/>
          </a:xfrm>
        </p:spPr>
        <p:txBody>
          <a:bodyPr/>
          <a:lstStyle/>
          <a:p>
            <a:pPr marL="0" indent="0">
              <a:buNone/>
            </a:pPr>
            <a:r>
              <a:rPr lang="lt-LT" dirty="0"/>
              <a:t> </a:t>
            </a:r>
            <a:r>
              <a:rPr lang="lt-LT" sz="2400" dirty="0"/>
              <a:t>Dalis mokinių mano, kad užduodami namų darbus mokytojai neatsižvelgia į mokinių lygį.</a:t>
            </a:r>
            <a:endParaRPr lang="en-US" sz="2400" dirty="0"/>
          </a:p>
        </p:txBody>
      </p:sp>
      <p:graphicFrame>
        <p:nvGraphicFramePr>
          <p:cNvPr id="5" name="Turinio vietos rezervavimo ženklas 4">
            <a:extLst>
              <a:ext uri="{FF2B5EF4-FFF2-40B4-BE49-F238E27FC236}">
                <a16:creationId xmlns:a16="http://schemas.microsoft.com/office/drawing/2014/main" xmlns="" id="{F0B358A2-6F8A-4C95-A88F-D3C23D27939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35880638"/>
              </p:ext>
            </p:extLst>
          </p:nvPr>
        </p:nvGraphicFramePr>
        <p:xfrm>
          <a:off x="838199" y="1690688"/>
          <a:ext cx="7283245" cy="4926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576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43DE2219-FBAE-4C91-84DE-EA0062E1D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M</a:t>
            </a:r>
            <a:r>
              <a:rPr kumimoji="0" lang="lt-L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okinių  motyvacija dėl mokymosi krūvio mokantis nuotoliniu būdu (skaičių skalėje 10 - geriausias įvertinimas,.....1 - silpniausias įvertinimas):</a:t>
            </a:r>
            <a:endParaRPr lang="en-US" b="1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xmlns="" id="{90FE026A-5562-4BA3-8592-907597235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20035" y="2662813"/>
            <a:ext cx="3033764" cy="3514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2400" dirty="0"/>
              <a:t>Mokinių mokymosi motyvacija dėl krūvio mokantis nuotoliniu būdu sumažėjo visų koncentrų mokiniams.</a:t>
            </a:r>
            <a:endParaRPr lang="en-US" sz="2400" dirty="0"/>
          </a:p>
        </p:txBody>
      </p:sp>
      <p:graphicFrame>
        <p:nvGraphicFramePr>
          <p:cNvPr id="5" name="Turinio vietos rezervavimo ženklas 4">
            <a:extLst>
              <a:ext uri="{FF2B5EF4-FFF2-40B4-BE49-F238E27FC236}">
                <a16:creationId xmlns:a16="http://schemas.microsoft.com/office/drawing/2014/main" xmlns="" id="{1755DDB0-2FEA-4192-907C-554804ED7F4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04058836"/>
              </p:ext>
            </p:extLst>
          </p:nvPr>
        </p:nvGraphicFramePr>
        <p:xfrm>
          <a:off x="838199" y="1825625"/>
          <a:ext cx="6919128" cy="482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457391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628</Words>
  <Application>Microsoft Office PowerPoint</Application>
  <PresentationFormat>Plačiaekranė</PresentationFormat>
  <Paragraphs>50</Paragraphs>
  <Slides>14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„Office“ tema</vt:lpstr>
      <vt:lpstr>Tyrimo „Mokymosi krūvio įtaka mokymosi motyvacijai“ pristatymas </vt:lpstr>
      <vt:lpstr>Apie tyrimą</vt:lpstr>
      <vt:lpstr>Mokymosi krūvis gimnazijoje yra:</vt:lpstr>
      <vt:lpstr>Mokiniai daugiausiai išmoksta:</vt:lpstr>
      <vt:lpstr>Namų darbų užduodama: </vt:lpstr>
      <vt:lpstr>Kasdien mokiniai namų darbų atlikimui skiria:</vt:lpstr>
      <vt:lpstr>Mokinių norą mokytis slopina:</vt:lpstr>
      <vt:lpstr>Mokytojas namų darbus paskiria pagal mokinių mokymosi lygį (mokiniai gauna skirtingas užduotis):</vt:lpstr>
      <vt:lpstr>Mokinių  motyvacija dėl mokymosi krūvio mokantis nuotoliniu būdu (skaičių skalėje 10 - geriausias įvertinimas,.....1 - silpniausias įvertinimas):</vt:lpstr>
      <vt:lpstr>Ką siūlytumėte daryti, kad mokinių noras mokytis didėtų? Atsakė 3-4 klasių mokiniai</vt:lpstr>
      <vt:lpstr>Ką siūlytumėte daryti, kad mokinių noras mokytis didėtų? Atsakė 5-8, I-II klasių mokiniai</vt:lpstr>
      <vt:lpstr>Tyrimo grupės rekomendacijos gimnazijos bendruomenei</vt:lpstr>
      <vt:lpstr>Metodinės tarybos nutarimai 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Tyrimo „Mokymosi krūvio įtaka mokymosi motyvacijai“ prisatymas</dc:title>
  <dc:creator>ELENA ČERVIAK</dc:creator>
  <cp:lastModifiedBy>PavaduotojaRK</cp:lastModifiedBy>
  <cp:revision>73</cp:revision>
  <dcterms:created xsi:type="dcterms:W3CDTF">2021-03-30T15:35:46Z</dcterms:created>
  <dcterms:modified xsi:type="dcterms:W3CDTF">2021-12-16T08:54:32Z</dcterms:modified>
</cp:coreProperties>
</file>