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3" r:id="rId3"/>
    <p:sldId id="269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71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894414986975079E-2"/>
          <c:y val="0.22525271589373477"/>
          <c:w val="0.95510558501302489"/>
          <c:h val="0.62454095922573438"/>
        </c:manualLayout>
      </c:layout>
      <c:pie3DChart>
        <c:varyColors val="1"/>
        <c:ser>
          <c:idx val="0"/>
          <c:order val="0"/>
          <c:tx>
            <c:strRef>
              <c:f>Lapas1!$D$6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25-4F95-BC17-CFD69F8768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25-4F95-BC17-CFD69F8768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E25-4F95-BC17-CFD69F8768E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E25-4F95-BC17-CFD69F8768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Lapas1!$C$7:$C$10</c:f>
              <c:strCache>
                <c:ptCount val="4"/>
                <c:pt idx="0">
                  <c:v>puikiai </c:v>
                </c:pt>
                <c:pt idx="1">
                  <c:v>gerai</c:v>
                </c:pt>
                <c:pt idx="2">
                  <c:v>patenkin.</c:v>
                </c:pt>
                <c:pt idx="3">
                  <c:v>blogai</c:v>
                </c:pt>
              </c:strCache>
            </c:strRef>
          </c:cat>
          <c:val>
            <c:numRef>
              <c:f>Lapas1!$D$7:$D$10</c:f>
              <c:numCache>
                <c:formatCode>0.00%</c:formatCode>
                <c:ptCount val="4"/>
                <c:pt idx="0">
                  <c:v>0.245</c:v>
                </c:pt>
                <c:pt idx="1">
                  <c:v>0.44400000000000001</c:v>
                </c:pt>
                <c:pt idx="2">
                  <c:v>0.17899999999999999</c:v>
                </c:pt>
                <c:pt idx="3">
                  <c:v>0.13200000000000001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E25-4F95-BC17-CFD69F8768E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Lapas1!$E$6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  <a:sp3d contourW="1905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A-CE25-4F95-BC17-CFD69F8768E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  <a:sp3d contourW="1905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C-CE25-4F95-BC17-CFD69F8768E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  <a:sp3d contourW="1905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E-CE25-4F95-BC17-CFD69F8768E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  <a:sp3d contourW="1905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0-CE25-4F95-BC17-CFD69F8768E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t-LT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>
                    <c:ext uri="{CE6537A1-D6FC-4f65-9D91-7224C49458BB}"/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Lapas1!$C$7:$C$10</c15:sqref>
                        </c15:formulaRef>
                      </c:ext>
                    </c:extLst>
                    <c:strCache>
                      <c:ptCount val="4"/>
                      <c:pt idx="0">
                        <c:v>puikiai </c:v>
                      </c:pt>
                      <c:pt idx="1">
                        <c:v>gerai</c:v>
                      </c:pt>
                      <c:pt idx="2">
                        <c:v>patenkin.</c:v>
                      </c:pt>
                      <c:pt idx="3">
                        <c:v>blogai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Lapas1!$E$7:$E$10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1-CE25-4F95-BC17-CFD69F8768E0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mokiniai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17777777777777778"/>
          <c:w val="0.96944452228168987"/>
          <c:h val="0.5773607165137923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CD-43DD-8B3E-F2D7C0799DC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CD-43DD-8B3E-F2D7C0799DC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CD-43DD-8B3E-F2D7C0799DC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7CD-43DD-8B3E-F2D7C0799DC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7CD-43DD-8B3E-F2D7C0799DC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7CD-43DD-8B3E-F2D7C0799D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Lapas1!$C$7:$C$12</c:f>
              <c:strCache>
                <c:ptCount val="6"/>
                <c:pt idx="0">
                  <c:v>kai kurių mokomųjų dalykų  sunkumai</c:v>
                </c:pt>
                <c:pt idx="1">
                  <c:v>santykių su mokytojais sunkumai</c:v>
                </c:pt>
                <c:pt idx="2">
                  <c:v>santykiai su klasės draugais</c:v>
                </c:pt>
                <c:pt idx="3">
                  <c:v>kontroliniai darbai,ir  kt. </c:v>
                </c:pt>
                <c:pt idx="4">
                  <c:v>prasti pažymiai</c:v>
                </c:pt>
                <c:pt idx="5">
                  <c:v>kiti veiksniai</c:v>
                </c:pt>
              </c:strCache>
            </c:strRef>
          </c:cat>
          <c:val>
            <c:numRef>
              <c:f>Lapas1!$D$7:$D$12</c:f>
              <c:numCache>
                <c:formatCode>0.00%</c:formatCode>
                <c:ptCount val="6"/>
                <c:pt idx="0">
                  <c:v>0.20799999999999999</c:v>
                </c:pt>
                <c:pt idx="1">
                  <c:v>5.7000000000000002E-2</c:v>
                </c:pt>
                <c:pt idx="2">
                  <c:v>6.6000000000000003E-2</c:v>
                </c:pt>
                <c:pt idx="3">
                  <c:v>0.5</c:v>
                </c:pt>
                <c:pt idx="4">
                  <c:v>9.4E-2</c:v>
                </c:pt>
                <c:pt idx="5">
                  <c:v>7.4999999999999997E-2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7CD-43DD-8B3E-F2D7C0799DC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032532855101309E-2"/>
          <c:y val="0.77769124738652462"/>
          <c:w val="0.91169987203556846"/>
          <c:h val="0.202233467660349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2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mokytojai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2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16712962962962963"/>
          <c:w val="0.96944444444444444"/>
          <c:h val="0.4935859580052493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0D-4D66-B47F-7359A3ADD65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0D-4D66-B47F-7359A3ADD65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D0D-4D66-B47F-7359A3ADD65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D0D-4D66-B47F-7359A3ADD65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D0D-4D66-B47F-7359A3ADD6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Lapas1!$C$7:$C$11</c:f>
              <c:strCache>
                <c:ptCount val="4"/>
                <c:pt idx="0">
                  <c:v>sutinku </c:v>
                </c:pt>
                <c:pt idx="1">
                  <c:v>iš dalies sutinku</c:v>
                </c:pt>
                <c:pt idx="2">
                  <c:v>iš dalies nesutinku</c:v>
                </c:pt>
                <c:pt idx="3">
                  <c:v>nesutinku</c:v>
                </c:pt>
              </c:strCache>
            </c:strRef>
          </c:cat>
          <c:val>
            <c:numRef>
              <c:f>Lapas1!$D$7:$D$11</c:f>
              <c:numCache>
                <c:formatCode>0.00%</c:formatCode>
                <c:ptCount val="5"/>
                <c:pt idx="0">
                  <c:v>0.14299999999999999</c:v>
                </c:pt>
                <c:pt idx="1">
                  <c:v>0.57099999999999995</c:v>
                </c:pt>
                <c:pt idx="2">
                  <c:v>0.107</c:v>
                </c:pt>
                <c:pt idx="3">
                  <c:v>0.17799999999999999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D0D-4D66-B47F-7359A3ADD65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438976377952766E-2"/>
          <c:y val="0.785227964337327"/>
          <c:w val="0.96278871391076115"/>
          <c:h val="0.186994436421293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2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mokiniai</a:t>
            </a:r>
          </a:p>
          <a:p>
            <a:pPr>
              <a:defRPr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t-LT" sz="1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2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16712962962962963"/>
          <c:w val="0.96944444444444444"/>
          <c:h val="0.4935859580052493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62-4BB0-B225-FFC05134CF7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62-4BB0-B225-FFC05134CF7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A62-4BB0-B225-FFC05134CF7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A62-4BB0-B225-FFC05134CF7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A62-4BB0-B225-FFC05134CF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Lapas1!$C$7:$C$11</c:f>
              <c:strCache>
                <c:ptCount val="4"/>
                <c:pt idx="0">
                  <c:v>sutinku </c:v>
                </c:pt>
                <c:pt idx="1">
                  <c:v>iš dalies sutinku</c:v>
                </c:pt>
                <c:pt idx="2">
                  <c:v>iš dalies nesutinku</c:v>
                </c:pt>
                <c:pt idx="3">
                  <c:v>nesutinku</c:v>
                </c:pt>
              </c:strCache>
            </c:strRef>
          </c:cat>
          <c:val>
            <c:numRef>
              <c:f>Lapas1!$D$7:$D$11</c:f>
              <c:numCache>
                <c:formatCode>0.00%</c:formatCode>
                <c:ptCount val="5"/>
                <c:pt idx="0">
                  <c:v>0.38600000000000001</c:v>
                </c:pt>
                <c:pt idx="1">
                  <c:v>0.34</c:v>
                </c:pt>
                <c:pt idx="2">
                  <c:v>0.104</c:v>
                </c:pt>
                <c:pt idx="3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A62-4BB0-B225-FFC05134CF7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438976377952766E-2"/>
          <c:y val="0.78455967811706828"/>
          <c:w val="0.96278871391076115"/>
          <c:h val="0.1876625441051540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2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mokytojai</a:t>
            </a:r>
          </a:p>
          <a:p>
            <a:pPr>
              <a:defRPr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t-LT" sz="1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2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16712962962962963"/>
          <c:w val="0.96944444444444444"/>
          <c:h val="0.4935859580052493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67-4928-8BD0-C84396B23CC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267-4928-8BD0-C84396B23CC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267-4928-8BD0-C84396B23CC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267-4928-8BD0-C84396B23CC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267-4928-8BD0-C84396B23C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Lapas1!$C$7:$C$11</c:f>
              <c:strCache>
                <c:ptCount val="3"/>
                <c:pt idx="0">
                  <c:v>taip</c:v>
                </c:pt>
                <c:pt idx="1">
                  <c:v>iš dalies</c:v>
                </c:pt>
                <c:pt idx="2">
                  <c:v>ne</c:v>
                </c:pt>
              </c:strCache>
            </c:strRef>
          </c:cat>
          <c:val>
            <c:numRef>
              <c:f>Lapas1!$D$7:$D$11</c:f>
              <c:numCache>
                <c:formatCode>0.00%</c:formatCode>
                <c:ptCount val="5"/>
                <c:pt idx="0">
                  <c:v>0.25</c:v>
                </c:pt>
                <c:pt idx="1">
                  <c:v>0.5</c:v>
                </c:pt>
                <c:pt idx="2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267-4928-8BD0-C84396B23CC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1.4438976377952766E-2"/>
          <c:y val="0.80374064353066987"/>
          <c:w val="0.96278871391076115"/>
          <c:h val="0.1684816434982664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2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mokiniai</a:t>
            </a:r>
          </a:p>
          <a:p>
            <a:pPr>
              <a:defRPr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t-LT" sz="1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2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16712962962962963"/>
          <c:w val="0.96944444444444444"/>
          <c:h val="0.4935859580052493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FE-4956-AD8D-3168293C65F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FE-4956-AD8D-3168293C65F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5FE-4956-AD8D-3168293C65F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5FE-4956-AD8D-3168293C65F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5FE-4956-AD8D-3168293C65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Lapas1!$C$7:$C$11</c:f>
              <c:strCache>
                <c:ptCount val="3"/>
                <c:pt idx="0">
                  <c:v>taip</c:v>
                </c:pt>
                <c:pt idx="1">
                  <c:v>iš dalies </c:v>
                </c:pt>
                <c:pt idx="2">
                  <c:v>ne</c:v>
                </c:pt>
              </c:strCache>
            </c:strRef>
          </c:cat>
          <c:val>
            <c:numRef>
              <c:f>Lapas1!$D$7:$D$11</c:f>
              <c:numCache>
                <c:formatCode>0.00%</c:formatCode>
                <c:ptCount val="5"/>
                <c:pt idx="0">
                  <c:v>0.36799999999999999</c:v>
                </c:pt>
                <c:pt idx="1">
                  <c:v>0.40600000000000003</c:v>
                </c:pt>
                <c:pt idx="2">
                  <c:v>0.22600000000000001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5FE-4956-AD8D-3168293C65F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1.4438976377952766E-2"/>
          <c:y val="0.77411101390104031"/>
          <c:w val="0.96278871391076115"/>
          <c:h val="0.1981112731278960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mokiniai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17777777777777778"/>
          <c:w val="0.96944444444444444"/>
          <c:h val="0.48033027121609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FF-41D9-AB72-AD8079A2D54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FF-41D9-AB72-AD8079A2D54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FF-41D9-AB72-AD8079A2D54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7FF-41D9-AB72-AD8079A2D54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7FF-41D9-AB72-AD8079A2D54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7FF-41D9-AB72-AD8079A2D5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Lapas1!$C$7:$C$12</c:f>
              <c:strCache>
                <c:ptCount val="5"/>
                <c:pt idx="0">
                  <c:v>jaučiausi ramus, saugus</c:v>
                </c:pt>
                <c:pt idx="1">
                  <c:v>jaučiau susierzinimą, pyktį</c:v>
                </c:pt>
                <c:pt idx="2">
                  <c:v>jaučiausi žvalus, energingas,</c:v>
                </c:pt>
                <c:pt idx="3">
                  <c:v>jaučiausi vienišas, pavargęs</c:v>
                </c:pt>
                <c:pt idx="4">
                  <c:v>kitas variantas</c:v>
                </c:pt>
              </c:strCache>
            </c:strRef>
          </c:cat>
          <c:val>
            <c:numRef>
              <c:f>Lapas1!$D$7:$D$12</c:f>
              <c:numCache>
                <c:formatCode>0.00%</c:formatCode>
                <c:ptCount val="6"/>
                <c:pt idx="0">
                  <c:v>0.60399999999999998</c:v>
                </c:pt>
                <c:pt idx="1">
                  <c:v>8.5000000000000006E-2</c:v>
                </c:pt>
                <c:pt idx="2">
                  <c:v>4.7E-2</c:v>
                </c:pt>
                <c:pt idx="3">
                  <c:v>0.14199999999999999</c:v>
                </c:pt>
                <c:pt idx="4">
                  <c:v>0.122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7FF-41D9-AB72-AD8079A2D54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mokytojai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17777777777777778"/>
          <c:w val="0.96944444444444444"/>
          <c:h val="0.48033027121609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31-4F95-BE7A-82A7DF60DEA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31-4F95-BE7A-82A7DF60DEA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031-4F95-BE7A-82A7DF60DEA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031-4F95-BE7A-82A7DF60DEA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031-4F95-BE7A-82A7DF60DEA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031-4F95-BE7A-82A7DF60DE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Lapas1!$C$7:$C$12</c:f>
              <c:strCache>
                <c:ptCount val="5"/>
                <c:pt idx="0">
                  <c:v>jaučiausi ramus, saugus</c:v>
                </c:pt>
                <c:pt idx="1">
                  <c:v>jaučiau susierzinimą, pyktį</c:v>
                </c:pt>
                <c:pt idx="2">
                  <c:v>jaučiausi žvalus, energingas,</c:v>
                </c:pt>
                <c:pt idx="3">
                  <c:v>jaučiausi vienišas, pavargęs</c:v>
                </c:pt>
                <c:pt idx="4">
                  <c:v>kitas variantas</c:v>
                </c:pt>
              </c:strCache>
            </c:strRef>
          </c:cat>
          <c:val>
            <c:numRef>
              <c:f>Lapas1!$D$7:$D$12</c:f>
              <c:numCache>
                <c:formatCode>0.00%</c:formatCode>
                <c:ptCount val="6"/>
                <c:pt idx="0">
                  <c:v>0.35699999999999998</c:v>
                </c:pt>
                <c:pt idx="1">
                  <c:v>0.17899999999999999</c:v>
                </c:pt>
                <c:pt idx="2">
                  <c:v>3.5999999999999997E-2</c:v>
                </c:pt>
                <c:pt idx="3">
                  <c:v>0.32100000000000001</c:v>
                </c:pt>
                <c:pt idx="4">
                  <c:v>0.107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031-4F95-BE7A-82A7DF60DEA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905187413371085E-2"/>
          <c:y val="0.15039022806712918"/>
          <c:w val="0.96509481258662888"/>
          <c:h val="0.67439714331010636"/>
        </c:manualLayout>
      </c:layout>
      <c:pie3DChart>
        <c:varyColors val="1"/>
        <c:ser>
          <c:idx val="0"/>
          <c:order val="0"/>
          <c:tx>
            <c:strRef>
              <c:f>Lapas1!$D$6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252-4393-AFA0-EFBA9BC260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252-4393-AFA0-EFBA9BC260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252-4393-AFA0-EFBA9BC260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  <a:sp3d contourW="1905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252-4393-AFA0-EFBA9BC260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Lapas1!$C$7:$C$10</c:f>
              <c:strCache>
                <c:ptCount val="3"/>
                <c:pt idx="0">
                  <c:v>puikiai </c:v>
                </c:pt>
                <c:pt idx="1">
                  <c:v>gerai</c:v>
                </c:pt>
                <c:pt idx="2">
                  <c:v>patenkin.</c:v>
                </c:pt>
              </c:strCache>
            </c:strRef>
          </c:cat>
          <c:val>
            <c:numRef>
              <c:f>Lapas1!$D$7:$D$10</c:f>
              <c:numCache>
                <c:formatCode>0.00%</c:formatCode>
                <c:ptCount val="4"/>
                <c:pt idx="0">
                  <c:v>7.0999999999999994E-2</c:v>
                </c:pt>
                <c:pt idx="1">
                  <c:v>0.64300000000000002</c:v>
                </c:pt>
                <c:pt idx="2">
                  <c:v>0.28599999999999998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252-4393-AFA0-EFBA9BC2600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Lapas1!$E$6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  <a:sp3d contourW="1905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A-1252-4393-AFA0-EFBA9BC2600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  <a:sp3d contourW="1905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C-1252-4393-AFA0-EFBA9BC2600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  <a:sp3d contourW="1905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E-1252-4393-AFA0-EFBA9BC26000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  <a:sp3d contourW="1905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0-1252-4393-AFA0-EFBA9BC2600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t-LT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>
                    <c:ext uri="{CE6537A1-D6FC-4f65-9D91-7224C49458BB}"/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Lapas1!$C$7:$C$10</c15:sqref>
                        </c15:formulaRef>
                      </c:ext>
                    </c:extLst>
                    <c:strCache>
                      <c:ptCount val="3"/>
                      <c:pt idx="0">
                        <c:v>puikiai </c:v>
                      </c:pt>
                      <c:pt idx="1">
                        <c:v>gerai</c:v>
                      </c:pt>
                      <c:pt idx="2">
                        <c:v>patenkin.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Lapas1!$E$7:$E$10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1-1252-4393-AFA0-EFBA9BC26000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905187413371085E-2"/>
          <c:y val="4.6759946373609786E-2"/>
          <c:w val="0.96509481258662888"/>
          <c:h val="0.6361290809871788"/>
        </c:manualLayout>
      </c:layout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1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Lapas1!$E$6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  <a:sp3d contourW="1905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A-BAAF-4CBE-8720-95172B2CACA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  <a:sp3d contourW="1905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C-BAAF-4CBE-8720-95172B2CACA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  <a:sp3d contourW="1905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E-BAAF-4CBE-8720-95172B2CACA8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  <a:sp3d contourW="19050">
                      <a:contourClr>
                        <a:schemeClr val="lt1"/>
                      </a:contourClr>
                    </a:sp3d>
                  </c:spPr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10-BAAF-4CBE-8720-95172B2CACA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t-LT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6r2="http://schemas.microsoft.com/office/drawing/2015/06/chart">
                    <c:ext uri="{CE6537A1-D6FC-4f65-9D91-7224C49458BB}"/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Lapas1!$C$7:$C$10</c15:sqref>
                        </c15:formulaRef>
                      </c:ext>
                    </c:extLst>
                    <c:strCache>
                      <c:ptCount val="4"/>
                      <c:pt idx="0">
                        <c:v>labai dažnai</c:v>
                      </c:pt>
                      <c:pt idx="1">
                        <c:v>dažnai</c:v>
                      </c:pt>
                      <c:pt idx="2">
                        <c:v>retai</c:v>
                      </c:pt>
                      <c:pt idx="3">
                        <c:v>nepatiriu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Lapas1!$E$7:$E$10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1-BAAF-4CBE-8720-95172B2CACA8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585370648893595E-3"/>
          <c:y val="0.69285993613214458"/>
          <c:w val="0.93973871243622642"/>
          <c:h val="0.249586217830153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1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mokiniai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mokytojai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59-4145-98E0-D855434194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59-4145-98E0-D855434194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59-4145-98E0-D855434194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459-4145-98E0-D855434194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459-4145-98E0-D855434194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Lapas1!$C$6:$C$10</c:f>
              <c:strCache>
                <c:ptCount val="4"/>
                <c:pt idx="1">
                  <c:v>labai dažnai</c:v>
                </c:pt>
                <c:pt idx="2">
                  <c:v>dažnai</c:v>
                </c:pt>
                <c:pt idx="3">
                  <c:v>retai</c:v>
                </c:pt>
              </c:strCache>
            </c:strRef>
          </c:cat>
          <c:val>
            <c:numRef>
              <c:f>Lapas1!$D$6:$D$10</c:f>
              <c:numCache>
                <c:formatCode>0.00%</c:formatCode>
                <c:ptCount val="5"/>
                <c:pt idx="1">
                  <c:v>7.0999999999999994E-2</c:v>
                </c:pt>
                <c:pt idx="2">
                  <c:v>0.39300000000000002</c:v>
                </c:pt>
                <c:pt idx="3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459-4145-98E0-D855434194B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4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mokiniai</a:t>
            </a:r>
            <a:endParaRPr lang="lt-LT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00-4F0A-8B81-20558EB20D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00-4F0A-8B81-20558EB20D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000-4F0A-8B81-20558EB20D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000-4F0A-8B81-20558EB20D6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000-4F0A-8B81-20558EB20D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Lapas1!$C$6:$C$10</c:f>
              <c:strCache>
                <c:ptCount val="5"/>
                <c:pt idx="1">
                  <c:v>labai dažnai</c:v>
                </c:pt>
                <c:pt idx="2">
                  <c:v>dažnai</c:v>
                </c:pt>
                <c:pt idx="3">
                  <c:v>retai</c:v>
                </c:pt>
                <c:pt idx="4">
                  <c:v>nepatiriu </c:v>
                </c:pt>
              </c:strCache>
            </c:strRef>
          </c:cat>
          <c:val>
            <c:numRef>
              <c:f>Lapas1!$D$6:$D$10</c:f>
              <c:numCache>
                <c:formatCode>0.00%</c:formatCode>
                <c:ptCount val="5"/>
                <c:pt idx="1">
                  <c:v>0.16</c:v>
                </c:pt>
                <c:pt idx="2">
                  <c:v>0.16300000000000001</c:v>
                </c:pt>
                <c:pt idx="3">
                  <c:v>0.50900000000000001</c:v>
                </c:pt>
                <c:pt idx="4">
                  <c:v>0.17100000000000001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000-4F0A-8B81-20558EB20D6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4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mokiniai</a:t>
            </a:r>
            <a:endParaRPr lang="lt-LT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FE-404F-972B-C374CD105E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FE-404F-972B-C374CD105E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FE-404F-972B-C374CD105E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FE-404F-972B-C374CD105EF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FE-404F-972B-C374CD105E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Lapas1!$C$6:$C$10</c:f>
              <c:strCache>
                <c:ptCount val="5"/>
                <c:pt idx="1">
                  <c:v>sutinku</c:v>
                </c:pt>
                <c:pt idx="2">
                  <c:v>iš dalies sutinku</c:v>
                </c:pt>
                <c:pt idx="3">
                  <c:v>iš dakies nesutinku</c:v>
                </c:pt>
                <c:pt idx="4">
                  <c:v>nesutinku</c:v>
                </c:pt>
              </c:strCache>
            </c:strRef>
          </c:cat>
          <c:val>
            <c:numRef>
              <c:f>Lapas1!$D$6:$D$10</c:f>
              <c:numCache>
                <c:formatCode>0.00%</c:formatCode>
                <c:ptCount val="5"/>
                <c:pt idx="1">
                  <c:v>0.51900000000000002</c:v>
                </c:pt>
                <c:pt idx="2">
                  <c:v>0.32100000000000001</c:v>
                </c:pt>
                <c:pt idx="3">
                  <c:v>6.6000000000000003E-2</c:v>
                </c:pt>
                <c:pt idx="4">
                  <c:v>9.4E-2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EFE-404F-972B-C374CD105EF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4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mokytojai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F5-4166-8922-BB4DB1F3E7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F5-4166-8922-BB4DB1F3E7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FF5-4166-8922-BB4DB1F3E78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FF5-4166-8922-BB4DB1F3E78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FF5-4166-8922-BB4DB1F3E7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Lapas1!$C$6:$C$10</c:f>
              <c:strCache>
                <c:ptCount val="4"/>
                <c:pt idx="1">
                  <c:v>sutinku</c:v>
                </c:pt>
                <c:pt idx="2">
                  <c:v>iš dalies sutinku</c:v>
                </c:pt>
                <c:pt idx="3">
                  <c:v>iš dalies nesutinku</c:v>
                </c:pt>
              </c:strCache>
            </c:strRef>
          </c:cat>
          <c:val>
            <c:numRef>
              <c:f>Lapas1!$D$6:$D$10</c:f>
              <c:numCache>
                <c:formatCode>0.00%</c:formatCode>
                <c:ptCount val="5"/>
                <c:pt idx="1">
                  <c:v>0.67900000000000005</c:v>
                </c:pt>
                <c:pt idx="2">
                  <c:v>0.28599999999999998</c:v>
                </c:pt>
                <c:pt idx="3">
                  <c:v>3.5000000000000003E-2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FF5-4166-8922-BB4DB1F3E78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2669694378090379"/>
          <c:y val="0.9035202814413299"/>
          <c:w val="0.82900291957887284"/>
          <c:h val="9.64796555493983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2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lt-LT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mokytojai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2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11359555203345248"/>
          <c:w val="0.96944440336741844"/>
          <c:h val="0.5471200133202940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9C-4D77-8ACB-C5959AFBBA1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9C-4D77-8ACB-C5959AFBBA1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09C-4D77-8ACB-C5959AFBBA1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09C-4D77-8ACB-C5959AFBBA1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09C-4D77-8ACB-C5959AFBBA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Lapas1!$C$7:$C$11</c:f>
              <c:strCache>
                <c:ptCount val="5"/>
                <c:pt idx="0">
                  <c:v>sunkumai bendraujant su kolegomis</c:v>
                </c:pt>
                <c:pt idx="1">
                  <c:v> su mokiniais</c:v>
                </c:pt>
                <c:pt idx="2">
                  <c:v> su mokinių tėvais</c:v>
                </c:pt>
                <c:pt idx="3">
                  <c:v> su administracija</c:v>
                </c:pt>
                <c:pt idx="4">
                  <c:v>padidėjęs darbo krūvis</c:v>
                </c:pt>
              </c:strCache>
            </c:strRef>
          </c:cat>
          <c:val>
            <c:numRef>
              <c:f>Lapas1!$D$7:$D$11</c:f>
              <c:numCache>
                <c:formatCode>0.00%</c:formatCode>
                <c:ptCount val="5"/>
                <c:pt idx="0">
                  <c:v>0.16200000000000001</c:v>
                </c:pt>
                <c:pt idx="1">
                  <c:v>0.216</c:v>
                </c:pt>
                <c:pt idx="2">
                  <c:v>0.13500000000000001</c:v>
                </c:pt>
                <c:pt idx="3">
                  <c:v>0.13500000000000001</c:v>
                </c:pt>
                <c:pt idx="4">
                  <c:v>0.35099999999999998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09C-4D77-8ACB-C5959AFBBA1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438976377952766E-2"/>
          <c:y val="0.76074337646765078"/>
          <c:w val="0.96278871391076115"/>
          <c:h val="0.21147870253819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CF4ED6E-A5D4-4513-978A-874CEF2BF6CA}" type="datetimeFigureOut">
              <a:rPr lang="lt-LT" smtClean="0"/>
              <a:t>2020.11.18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55BACD7-4BD7-4868-A363-DBC7079DC20C}" type="slidenum">
              <a:rPr lang="lt-LT" smtClean="0"/>
              <a:t>‹#›</a:t>
            </a:fld>
            <a:endParaRPr lang="lt-L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448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ED6E-A5D4-4513-978A-874CEF2BF6CA}" type="datetimeFigureOut">
              <a:rPr lang="lt-LT" smtClean="0"/>
              <a:t>2020.11.18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CD7-4BD7-4868-A363-DBC7079DC20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3556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ED6E-A5D4-4513-978A-874CEF2BF6CA}" type="datetimeFigureOut">
              <a:rPr lang="lt-LT" smtClean="0"/>
              <a:t>2020.11.18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CD7-4BD7-4868-A363-DBC7079DC20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26354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ED6E-A5D4-4513-978A-874CEF2BF6CA}" type="datetimeFigureOut">
              <a:rPr lang="lt-LT" smtClean="0"/>
              <a:t>2020.11.18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CD7-4BD7-4868-A363-DBC7079DC20C}" type="slidenum">
              <a:rPr lang="lt-LT" smtClean="0"/>
              <a:t>‹#›</a:t>
            </a:fld>
            <a:endParaRPr lang="lt-L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5816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ED6E-A5D4-4513-978A-874CEF2BF6CA}" type="datetimeFigureOut">
              <a:rPr lang="lt-LT" smtClean="0"/>
              <a:t>2020.11.18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CD7-4BD7-4868-A363-DBC7079DC20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27922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ED6E-A5D4-4513-978A-874CEF2BF6CA}" type="datetimeFigureOut">
              <a:rPr lang="lt-LT" smtClean="0"/>
              <a:t>2020.11.18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CD7-4BD7-4868-A363-DBC7079DC20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27263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ED6E-A5D4-4513-978A-874CEF2BF6CA}" type="datetimeFigureOut">
              <a:rPr lang="lt-LT" smtClean="0"/>
              <a:t>2020.11.18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CD7-4BD7-4868-A363-DBC7079DC20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71496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ED6E-A5D4-4513-978A-874CEF2BF6CA}" type="datetimeFigureOut">
              <a:rPr lang="lt-LT" smtClean="0"/>
              <a:t>2020.11.18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CD7-4BD7-4868-A363-DBC7079DC20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99494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ED6E-A5D4-4513-978A-874CEF2BF6CA}" type="datetimeFigureOut">
              <a:rPr lang="lt-LT" smtClean="0"/>
              <a:t>2020.11.18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CD7-4BD7-4868-A363-DBC7079DC20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6231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ED6E-A5D4-4513-978A-874CEF2BF6CA}" type="datetimeFigureOut">
              <a:rPr lang="lt-LT" smtClean="0"/>
              <a:t>2020.11.18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CD7-4BD7-4868-A363-DBC7079DC20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78232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ED6E-A5D4-4513-978A-874CEF2BF6CA}" type="datetimeFigureOut">
              <a:rPr lang="lt-LT" smtClean="0"/>
              <a:t>2020.11.18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CD7-4BD7-4868-A363-DBC7079DC20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724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ED6E-A5D4-4513-978A-874CEF2BF6CA}" type="datetimeFigureOut">
              <a:rPr lang="lt-LT" smtClean="0"/>
              <a:t>2020.11.18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CD7-4BD7-4868-A363-DBC7079DC20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115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ED6E-A5D4-4513-978A-874CEF2BF6CA}" type="datetimeFigureOut">
              <a:rPr lang="lt-LT" smtClean="0"/>
              <a:t>2020.11.18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CD7-4BD7-4868-A363-DBC7079DC20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3226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ED6E-A5D4-4513-978A-874CEF2BF6CA}" type="datetimeFigureOut">
              <a:rPr lang="lt-LT" smtClean="0"/>
              <a:t>2020.11.18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CD7-4BD7-4868-A363-DBC7079DC20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6573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ED6E-A5D4-4513-978A-874CEF2BF6CA}" type="datetimeFigureOut">
              <a:rPr lang="lt-LT" smtClean="0"/>
              <a:t>2020.11.18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CD7-4BD7-4868-A363-DBC7079DC20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1772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ED6E-A5D4-4513-978A-874CEF2BF6CA}" type="datetimeFigureOut">
              <a:rPr lang="lt-LT" smtClean="0"/>
              <a:t>2020.11.18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CD7-4BD7-4868-A363-DBC7079DC20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2369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ED6E-A5D4-4513-978A-874CEF2BF6CA}" type="datetimeFigureOut">
              <a:rPr lang="lt-LT" smtClean="0"/>
              <a:t>2020.11.18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CD7-4BD7-4868-A363-DBC7079DC20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8903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CF4ED6E-A5D4-4513-978A-874CEF2BF6CA}" type="datetimeFigureOut">
              <a:rPr lang="lt-LT" smtClean="0"/>
              <a:t>2020.11.18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55BACD7-4BD7-4868-A363-DBC7079DC20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7331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94855" y="685800"/>
            <a:ext cx="11097490" cy="3193487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RŪDIŠKIŲ GIMNAZIJOS MOKINIŲ IR Mokytojų SAVIJAUTA UGDYMO(SI) PROCESE</a:t>
            </a:r>
            <a:br>
              <a:rPr lang="lt-LT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t-L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endParaRPr lang="lt-LT" sz="2800" cap="none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lt-LT" sz="2800" cap="none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Tyrimą atliko: </a:t>
            </a:r>
            <a:r>
              <a:rPr lang="lt-LT" sz="2800" cap="none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</a:t>
            </a:r>
            <a:r>
              <a:rPr lang="lt-LT" sz="2800" cap="none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pedagogė </a:t>
            </a:r>
            <a:r>
              <a:rPr lang="lt-LT" sz="2800" cap="none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Danuta</a:t>
            </a:r>
            <a:r>
              <a:rPr lang="lt-LT" sz="2800" cap="none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cap="none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Voronovič</a:t>
            </a:r>
            <a:endParaRPr lang="lt-LT" sz="2800" cap="none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lt-LT" sz="2800" cap="none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lt-LT" sz="2800" cap="none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usų (užsienio) kalbos mokytoja </a:t>
            </a:r>
            <a:r>
              <a:rPr lang="lt-LT" sz="2800" cap="none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Angelina</a:t>
            </a:r>
            <a:r>
              <a:rPr lang="lt-LT" sz="2800" cap="none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cap="none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Jalynskaja</a:t>
            </a:r>
            <a:endParaRPr lang="lt-LT" sz="2800" cap="none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lt-LT" cap="none" dirty="0"/>
              <a:t>	</a:t>
            </a:r>
            <a:r>
              <a:rPr lang="lt-LT" cap="none" dirty="0" smtClean="0"/>
              <a:t>          	</a:t>
            </a:r>
            <a:endParaRPr lang="lt-LT" cap="none" dirty="0"/>
          </a:p>
        </p:txBody>
      </p:sp>
    </p:spTree>
    <p:extLst>
      <p:ext uri="{BB962C8B-B14F-4D97-AF65-F5344CB8AC3E}">
        <p14:creationId xmlns:p14="http://schemas.microsoft.com/office/powerpoint/2010/main" val="38778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367655" cy="872836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Kaip dažniausiai jaučiatės dirbdami (</a:t>
            </a:r>
            <a:r>
              <a:rPr lang="lt-LT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mokYdamiesi</a:t>
            </a:r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nuotoliniu būdu ?</a:t>
            </a:r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urinio vietos rezervavimo ženklas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673346632"/>
              </p:ext>
            </p:extLst>
          </p:nvPr>
        </p:nvGraphicFramePr>
        <p:xfrm>
          <a:off x="5994400" y="1330036"/>
          <a:ext cx="5456382" cy="4045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urinio vietos rezervavimo ženklas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49469540"/>
              </p:ext>
            </p:extLst>
          </p:nvPr>
        </p:nvGraphicFramePr>
        <p:xfrm>
          <a:off x="228600" y="1538288"/>
          <a:ext cx="5545138" cy="3836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278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5801" y="228601"/>
            <a:ext cx="10396882" cy="872836"/>
          </a:xfrm>
        </p:spPr>
        <p:txBody>
          <a:bodyPr>
            <a:normAutofit/>
          </a:bodyPr>
          <a:lstStyle/>
          <a:p>
            <a:r>
              <a:rPr lang="lt-LT" sz="3600" dirty="0" smtClean="0"/>
              <a:t>išvados</a:t>
            </a:r>
            <a:endParaRPr lang="lt-LT" sz="3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3"/>
          </p:nvPr>
        </p:nvSpPr>
        <p:spPr>
          <a:xfrm>
            <a:off x="228600" y="1309255"/>
            <a:ext cx="10851907" cy="4260271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lt-LT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lt-LT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lt-LT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Didesnė </a:t>
            </a:r>
            <a:r>
              <a:rPr lang="lt-LT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dalis mokinių ir mokytojų  gimnazijoje jaučiasi </a:t>
            </a:r>
            <a:r>
              <a:rPr lang="lt-LT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puikiai ir gerai    </a:t>
            </a:r>
            <a:r>
              <a:rPr lang="lt-LT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mokiniai- </a:t>
            </a:r>
            <a:r>
              <a:rPr lang="lt-LT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 </a:t>
            </a:r>
            <a:r>
              <a:rPr lang="lt-LT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proc., </a:t>
            </a:r>
            <a:r>
              <a:rPr lang="lt-LT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mokytojai-71,4 proc.). 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lt-LT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Dauguma Mokinių savo santykius su bendraklasiais   ir mokytojais vertina gerai.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lt-LT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Beveik pusė vaikų patiria nerimą mokykloje. Dažniausios  mokinių nerimo  mokykloje priežastys yra  žinių patikrinimo baimė bei kitos baimės dėl mokymosi: kai kurių mokomųjų  dalykų sunkumai bei prasti pažymiai. Mažiausiai nerimo mokiniams sukelia santykiai su mokytojais ir klasės draugais. 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lt-LT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lt-LT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lt-LT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5801" y="311727"/>
            <a:ext cx="10396882" cy="831273"/>
          </a:xfrm>
        </p:spPr>
        <p:txBody>
          <a:bodyPr>
            <a:normAutofit/>
          </a:bodyPr>
          <a:lstStyle/>
          <a:p>
            <a:r>
              <a:rPr lang="lt-LT" sz="3600" dirty="0" smtClean="0"/>
              <a:t>Išvados</a:t>
            </a:r>
            <a:endParaRPr lang="lt-LT" sz="3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3"/>
          </p:nvPr>
        </p:nvSpPr>
        <p:spPr>
          <a:xfrm>
            <a:off x="685800" y="1413164"/>
            <a:ext cx="10394707" cy="4052454"/>
          </a:xfrm>
        </p:spPr>
        <p:txBody>
          <a:bodyPr>
            <a:normAutofit fontScale="700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4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lt-LT" sz="4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t-LT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 </a:t>
            </a:r>
            <a:r>
              <a:rPr lang="lt-LT" sz="2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proc. mokytojų retai išgyvena nerimą mokykloje. Daugiausia </a:t>
            </a:r>
            <a:r>
              <a:rPr lang="lt-LT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nerimo </a:t>
            </a:r>
            <a:r>
              <a:rPr lang="lt-LT" sz="2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mokytojams sukelia padidėjęs darbo krūvis (35,1 proc.), </a:t>
            </a:r>
            <a:r>
              <a:rPr lang="lt-LT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sunkumai </a:t>
            </a:r>
            <a:r>
              <a:rPr lang="lt-LT" sz="2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bendraujant su mokiniais( 21,6 </a:t>
            </a:r>
            <a:r>
              <a:rPr lang="lt-LT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proc.)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lt-LT" sz="29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lt-LT" sz="4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lt-LT" sz="4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t-LT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Dauguma </a:t>
            </a:r>
            <a:r>
              <a:rPr lang="lt-LT" sz="2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mokinių, apie 82 proc</a:t>
            </a:r>
            <a:r>
              <a:rPr lang="lt-LT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lt-LT" sz="2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mokykloje jaučiasi saugiai.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4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lt-LT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Nors </a:t>
            </a:r>
            <a:r>
              <a:rPr lang="lt-LT" sz="2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dauguma mokinių teigia, kad jų savijauta pasikeitė mokantis </a:t>
            </a:r>
            <a:r>
              <a:rPr lang="lt-LT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nuotoliniu </a:t>
            </a:r>
            <a:r>
              <a:rPr lang="lt-LT" sz="2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būdu, 60 proc. mokinių per </a:t>
            </a:r>
            <a:r>
              <a:rPr lang="lt-LT" sz="29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pasTARĄJĮ</a:t>
            </a:r>
            <a:r>
              <a:rPr lang="lt-LT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mėnesį jaučiasi </a:t>
            </a:r>
            <a:r>
              <a:rPr lang="lt-LT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2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linksmi </a:t>
            </a:r>
            <a:r>
              <a:rPr lang="lt-LT" sz="2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 ramūs.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lt-LT" sz="4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lt-LT" sz="4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t-LT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Dirbant </a:t>
            </a:r>
            <a:r>
              <a:rPr lang="lt-LT" sz="2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nuotoliniu būdu tik </a:t>
            </a:r>
            <a:r>
              <a:rPr lang="lt-LT" sz="29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trečdaliO</a:t>
            </a:r>
            <a:r>
              <a:rPr lang="lt-LT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mokytojų savijauta </a:t>
            </a:r>
            <a:r>
              <a:rPr lang="lt-LT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lt-LT" sz="2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nepasikeitė</a:t>
            </a:r>
            <a:r>
              <a:rPr lang="lt-LT" sz="2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didesnė mokytojų dalis jaučia susierzinimą, </a:t>
            </a:r>
            <a:r>
              <a:rPr lang="lt-LT" sz="29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pyktĮ</a:t>
            </a:r>
            <a:r>
              <a:rPr lang="lt-LT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endParaRPr lang="lt-LT" sz="29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lt-LT" sz="2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nepasitenkinimą</a:t>
            </a:r>
            <a:r>
              <a:rPr lang="lt-LT" sz="29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jaučiasi vieniši ir </a:t>
            </a:r>
            <a:r>
              <a:rPr lang="lt-LT" sz="2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pavargę.</a:t>
            </a:r>
            <a:endParaRPr lang="lt-LT" sz="29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9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5801" y="311728"/>
            <a:ext cx="10396882" cy="935181"/>
          </a:xfrm>
        </p:spPr>
        <p:txBody>
          <a:bodyPr>
            <a:normAutofit/>
          </a:bodyPr>
          <a:lstStyle/>
          <a:p>
            <a:r>
              <a:rPr lang="lt-LT" sz="3600" dirty="0" smtClean="0"/>
              <a:t>rekomendacijos</a:t>
            </a:r>
            <a:endParaRPr lang="lt-LT" sz="3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3"/>
          </p:nvPr>
        </p:nvSpPr>
        <p:spPr>
          <a:xfrm>
            <a:off x="685800" y="1246910"/>
            <a:ext cx="10394707" cy="4127676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lt-LT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IŠAUGUSIAM Mokinių </a:t>
            </a:r>
            <a:r>
              <a:rPr lang="lt-LT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nerimui mažinti dėl žinių patikrinimo, reikėtų informuoti apie patikrinimą iš anksto ar rašyti patikrinimus dažniau, bet labai nedidelės apimties. Baimė yra įveikiama ,,einant‘‘ į baimę.</a:t>
            </a:r>
          </a:p>
          <a:p>
            <a:pPr fontAlgn="base"/>
            <a:r>
              <a:rPr lang="lt-LT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Rašant kontrolinį darbą, paraginti mokinius save tinkamai nuteikti. Teigiamos mintys skatina gerų jausmų atsiradimą bei tinkamą elgesį.</a:t>
            </a:r>
          </a:p>
          <a:p>
            <a:pPr fontAlgn="base"/>
            <a:r>
              <a:rPr lang="lt-LT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Paskatinti mokinius pradėti nuo lengvesnių užduočių, kai patiriame sėkmę, geriau sekasi ir toliau.</a:t>
            </a:r>
          </a:p>
          <a:p>
            <a:pPr fontAlgn="base"/>
            <a:r>
              <a:rPr lang="lt-LT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Po žinių patikrinimo pakalbėkite, kaip mokiniams sekėsi, pasakykite, kad </a:t>
            </a:r>
            <a:r>
              <a:rPr lang="lt-LT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nĖRA</a:t>
            </a:r>
            <a:r>
              <a:rPr lang="lt-LT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BLOGAI </a:t>
            </a:r>
            <a:r>
              <a:rPr lang="lt-LT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gauti ir prastą vertinimą- </a:t>
            </a:r>
            <a:r>
              <a:rPr lang="lt-LT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vadinasi, </a:t>
            </a:r>
            <a:r>
              <a:rPr lang="lt-LT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reikės kitą sykį labiau pasistengti. 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00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sz="quarter" idx="13"/>
          </p:nvPr>
        </p:nvSpPr>
        <p:spPr>
          <a:xfrm>
            <a:off x="685800" y="290946"/>
            <a:ext cx="10394707" cy="5216236"/>
          </a:xfrm>
        </p:spPr>
        <p:txBody>
          <a:bodyPr>
            <a:normAutofit fontScale="25000" lnSpcReduction="20000"/>
          </a:bodyPr>
          <a:lstStyle/>
          <a:p>
            <a:pPr fontAlgn="base"/>
            <a:endParaRPr lang="lt-LT" sz="6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lt-LT" sz="6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lt-LT" sz="6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lt-LT" sz="8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Mokytojai </a:t>
            </a:r>
            <a:r>
              <a:rPr lang="lt-LT" sz="8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turėtų pradėti mokymosi procesą nuo gerų santykių </a:t>
            </a:r>
            <a:r>
              <a:rPr lang="lt-LT" sz="8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kūrimo SU MOKINIAIS. </a:t>
            </a:r>
            <a:r>
              <a:rPr lang="lt-LT" sz="8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Pirmos pamokos turėtų būti skiriamos </a:t>
            </a:r>
            <a:r>
              <a:rPr lang="lt-LT" sz="8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susipažinimui: </a:t>
            </a:r>
            <a:r>
              <a:rPr lang="lt-LT" sz="8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mokytojai turėtų ne tik išsakyti savo lūkesčius, bet išklausyti ir mokinių norus. Pakalbėti apie jų norų įgyvendinimo </a:t>
            </a:r>
            <a:r>
              <a:rPr lang="lt-LT" sz="8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galimybes.</a:t>
            </a:r>
            <a:endParaRPr lang="lt-LT" sz="8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lt-LT" sz="8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Kuo daugiau reikia skatinti mokinį</a:t>
            </a:r>
            <a:r>
              <a:rPr lang="lt-LT" sz="8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LABIAU </a:t>
            </a:r>
            <a:r>
              <a:rPr lang="lt-LT" sz="8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matyti, ką jis daro tinkamai nei netinkamai. Tokiu būdu mokinys pradės geriau jaustis pamokoje. Tarp </a:t>
            </a:r>
            <a:r>
              <a:rPr lang="lt-LT" sz="8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pastabų VAIKUI </a:t>
            </a:r>
            <a:r>
              <a:rPr lang="lt-LT" sz="8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turėtų būti ir pagyrimai </a:t>
            </a:r>
            <a:r>
              <a:rPr lang="lt-LT" sz="8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sąsiuvinyje BEI </a:t>
            </a:r>
            <a:r>
              <a:rPr lang="lt-LT" sz="8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elektroniniame dienyne.</a:t>
            </a:r>
          </a:p>
          <a:p>
            <a:pPr fontAlgn="base"/>
            <a:r>
              <a:rPr lang="lt-LT" sz="8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Mokytojas turėtų būti pavyzdys vaikams, </a:t>
            </a:r>
            <a:r>
              <a:rPr lang="lt-LT" sz="8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t.y</a:t>
            </a:r>
            <a:r>
              <a:rPr lang="lt-LT" sz="8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lt-LT" sz="8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mokėti nurimti, valdyti </a:t>
            </a:r>
            <a:r>
              <a:rPr lang="lt-LT" sz="8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pyktĮ</a:t>
            </a:r>
            <a:r>
              <a:rPr lang="lt-LT" sz="8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sz="8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kitas emocijas. Tą akimirką, kai pajuntame įtampą, sustojame ir padarome pertrauką, naudojame nusiraminimo </a:t>
            </a:r>
            <a:r>
              <a:rPr lang="lt-LT" sz="8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būdUS</a:t>
            </a:r>
            <a:r>
              <a:rPr lang="lt-LT" sz="8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lt-LT" sz="8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giliai kvėpuojame, atsigeriame vandens ir pan.) galima </a:t>
            </a:r>
            <a:r>
              <a:rPr lang="lt-LT" sz="8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 daryti </a:t>
            </a:r>
            <a:r>
              <a:rPr lang="lt-LT" sz="8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kartu su vaikais. </a:t>
            </a:r>
          </a:p>
          <a:p>
            <a:pPr marL="0" indent="0">
              <a:buNone/>
            </a:pPr>
            <a:r>
              <a:rPr lang="lt-LT" sz="6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709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94855" y="519546"/>
            <a:ext cx="10868890" cy="4842164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lt-LT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Apklausos tikslas –  </a:t>
            </a:r>
            <a:r>
              <a:rPr lang="lt-LT" sz="31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įvertinti </a:t>
            </a:r>
            <a:r>
              <a:rPr lang="lt-LT" sz="3100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lt-LT" sz="31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ūdiškių gimnazijos mokinių ir pedagogų savijautą ugdymo( </a:t>
            </a:r>
            <a:r>
              <a:rPr lang="lt-LT" sz="3100" cap="none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lt-LT" sz="31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procese.</a:t>
            </a:r>
            <a:br>
              <a:rPr lang="lt-LT" sz="31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3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lt-LT" sz="3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Apklausos objektas </a:t>
            </a:r>
            <a:r>
              <a:rPr lang="lt-LT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lt-LT" sz="3100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lt-LT" sz="31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ūdiškių gimnazijos 6, 8 - 11 klasių mokiniai ir pedagogai.</a:t>
            </a:r>
            <a:br>
              <a:rPr lang="lt-LT" sz="31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3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lt-LT" sz="3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Apklausos metodai </a:t>
            </a:r>
            <a:r>
              <a:rPr lang="lt-LT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lt-LT" sz="3100" cap="none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anoniminė anketinė apklausa internetu, kiekybinė duomenų analizė, lyginamoji analizė.</a:t>
            </a:r>
            <a:r>
              <a:rPr lang="lt-LT" sz="3100" cap="non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lt-LT" sz="3100" cap="non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t-LT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5801" y="290946"/>
            <a:ext cx="10396882" cy="914399"/>
          </a:xfrm>
        </p:spPr>
        <p:txBody>
          <a:bodyPr>
            <a:normAutofit fontScale="90000"/>
          </a:bodyPr>
          <a:lstStyle/>
          <a:p>
            <a:r>
              <a:rPr lang="lt-LT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Tiriamieji: 89 mokiniai, 28 mokytojai</a:t>
            </a:r>
            <a:endParaRPr lang="lt-LT" sz="4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3"/>
          </p:nvPr>
        </p:nvSpPr>
        <p:spPr>
          <a:xfrm>
            <a:off x="685800" y="1454728"/>
            <a:ext cx="10394707" cy="38238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Tiriamųjų pasiskirstymas pagal </a:t>
            </a:r>
            <a:r>
              <a:rPr lang="lt-LT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klases</a:t>
            </a:r>
          </a:p>
          <a:p>
            <a:pPr marL="0" indent="0">
              <a:buNone/>
            </a:pPr>
            <a:endParaRPr lang="lt-LT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831" y="2016365"/>
            <a:ext cx="4840644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95959" y="311727"/>
            <a:ext cx="10396882" cy="1158140"/>
          </a:xfrm>
        </p:spPr>
        <p:txBody>
          <a:bodyPr>
            <a:normAutofit/>
          </a:bodyPr>
          <a:lstStyle/>
          <a:p>
            <a:pPr algn="ctr"/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Mokiniai ir mokytojai Gimnazijoje jaučiasi:</a:t>
            </a:r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urinio vietos rezervavimo ženklas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32021978"/>
              </p:ext>
            </p:extLst>
          </p:nvPr>
        </p:nvGraphicFramePr>
        <p:xfrm>
          <a:off x="457200" y="1559344"/>
          <a:ext cx="5087938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urinio vietos rezervavimo ženklas 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304405721"/>
              </p:ext>
            </p:extLst>
          </p:nvPr>
        </p:nvGraphicFramePr>
        <p:xfrm>
          <a:off x="5994400" y="1559344"/>
          <a:ext cx="50863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542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45473" y="311727"/>
            <a:ext cx="10937210" cy="831273"/>
          </a:xfrm>
        </p:spPr>
        <p:txBody>
          <a:bodyPr>
            <a:normAutofit fontScale="90000"/>
          </a:bodyPr>
          <a:lstStyle/>
          <a:p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Kaip dažnai išgyvena nerimą (stresą) gimnazijoje</a:t>
            </a:r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05824028"/>
              </p:ext>
            </p:extLst>
          </p:nvPr>
        </p:nvGraphicFramePr>
        <p:xfrm>
          <a:off x="145473" y="1537855"/>
          <a:ext cx="5628265" cy="4031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urinio vietos rezervavimo ženklas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302381978"/>
              </p:ext>
            </p:extLst>
          </p:nvPr>
        </p:nvGraphicFramePr>
        <p:xfrm>
          <a:off x="5996333" y="1897928"/>
          <a:ext cx="50863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a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347270"/>
              </p:ext>
            </p:extLst>
          </p:nvPr>
        </p:nvGraphicFramePr>
        <p:xfrm>
          <a:off x="145473" y="1537855"/>
          <a:ext cx="5628265" cy="3671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a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14665"/>
              </p:ext>
            </p:extLst>
          </p:nvPr>
        </p:nvGraphicFramePr>
        <p:xfrm>
          <a:off x="6629400" y="1704109"/>
          <a:ext cx="4453283" cy="350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989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0" y="207818"/>
            <a:ext cx="11679382" cy="1309256"/>
          </a:xfrm>
        </p:spPr>
        <p:txBody>
          <a:bodyPr>
            <a:noAutofit/>
          </a:bodyPr>
          <a:lstStyle/>
          <a:p>
            <a:pPr algn="ctr"/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Mokinių ir mokytojų tarpusavio </a:t>
            </a:r>
            <a:b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santykiai     </a:t>
            </a:r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72592250"/>
              </p:ext>
            </p:extLst>
          </p:nvPr>
        </p:nvGraphicFramePr>
        <p:xfrm>
          <a:off x="290944" y="1517074"/>
          <a:ext cx="5482794" cy="3858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urinio vietos rezervavimo ženklas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454142587"/>
              </p:ext>
            </p:extLst>
          </p:nvPr>
        </p:nvGraphicFramePr>
        <p:xfrm>
          <a:off x="5994400" y="1517074"/>
          <a:ext cx="5086350" cy="3858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174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5801" y="166255"/>
            <a:ext cx="10396882" cy="976745"/>
          </a:xfrm>
        </p:spPr>
        <p:txBody>
          <a:bodyPr>
            <a:normAutofit/>
          </a:bodyPr>
          <a:lstStyle/>
          <a:p>
            <a:pPr algn="ctr"/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 sukelia nerimą? </a:t>
            </a:r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79796147"/>
              </p:ext>
            </p:extLst>
          </p:nvPr>
        </p:nvGraphicFramePr>
        <p:xfrm>
          <a:off x="0" y="1579562"/>
          <a:ext cx="5773738" cy="4073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urinio vietos rezervavimo ženklas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220141273"/>
              </p:ext>
            </p:extLst>
          </p:nvPr>
        </p:nvGraphicFramePr>
        <p:xfrm>
          <a:off x="5884241" y="1288617"/>
          <a:ext cx="5691231" cy="4364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815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87036" y="228601"/>
            <a:ext cx="11263745" cy="1101436"/>
          </a:xfrm>
        </p:spPr>
        <p:txBody>
          <a:bodyPr>
            <a:normAutofit/>
          </a:bodyPr>
          <a:lstStyle/>
          <a:p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 savijauta daro įtaką darbo rezultatams?</a:t>
            </a:r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13503152"/>
              </p:ext>
            </p:extLst>
          </p:nvPr>
        </p:nvGraphicFramePr>
        <p:xfrm>
          <a:off x="374073" y="1330038"/>
          <a:ext cx="5399665" cy="4045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urinio vietos rezervavimo ženklas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024152870"/>
              </p:ext>
            </p:extLst>
          </p:nvPr>
        </p:nvGraphicFramePr>
        <p:xfrm>
          <a:off x="5773738" y="1330037"/>
          <a:ext cx="5307012" cy="4045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858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66255" y="187036"/>
            <a:ext cx="11430000" cy="997528"/>
          </a:xfrm>
        </p:spPr>
        <p:txBody>
          <a:bodyPr>
            <a:normAutofit/>
          </a:bodyPr>
          <a:lstStyle/>
          <a:p>
            <a:pPr algn="ctr"/>
            <a:r>
              <a:rPr lang="lt-L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 pasikeitė savijauta dirbant nuotoliniu būdu?</a:t>
            </a:r>
            <a:endParaRPr lang="lt-L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30624064"/>
              </p:ext>
            </p:extLst>
          </p:nvPr>
        </p:nvGraphicFramePr>
        <p:xfrm>
          <a:off x="0" y="1517650"/>
          <a:ext cx="5773738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urinio vietos rezervavimo ženklas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25993368"/>
              </p:ext>
            </p:extLst>
          </p:nvPr>
        </p:nvGraphicFramePr>
        <p:xfrm>
          <a:off x="5994400" y="1517650"/>
          <a:ext cx="5456238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769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grindinis įvykis">
  <a:themeElements>
    <a:clrScheme name="Pagrindinis įvykis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Pagrindinis įvykis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grindinis įvyk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TM04033927[[fn=Pagrindinis įvykis]]</Template>
  <TotalTime>459</TotalTime>
  <Words>464</Words>
  <Application>Microsoft Office PowerPoint</Application>
  <PresentationFormat>Plačiaekranė</PresentationFormat>
  <Paragraphs>63</Paragraphs>
  <Slides>14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9" baseType="lpstr">
      <vt:lpstr>Arial</vt:lpstr>
      <vt:lpstr>Calibri</vt:lpstr>
      <vt:lpstr>Impact</vt:lpstr>
      <vt:lpstr>Times New Roman</vt:lpstr>
      <vt:lpstr>Pagrindinis įvykis</vt:lpstr>
      <vt:lpstr>RŪDIŠKIŲ GIMNAZIJOS MOKINIŲ IR Mokytojų SAVIJAUTA UGDYMO(SI) PROCESE </vt:lpstr>
      <vt:lpstr> Apklausos tikslas –  įvertinti Rūdiškių gimnazijos mokinių ir pedagogų savijautą ugdymo( si) procese.  Apklausos objektas – Rūdiškių gimnazijos 6, 8 - 11 klasių mokiniai ir pedagogai.  Apklausos metodai – anoniminė anketinė apklausa internetu, kiekybinė duomenų analizė, lyginamoji analizė. </vt:lpstr>
      <vt:lpstr>Tiriamieji: 89 mokiniai, 28 mokytojai</vt:lpstr>
      <vt:lpstr>Mokiniai ir mokytojai Gimnazijoje jaučiasi:</vt:lpstr>
      <vt:lpstr>Kaip dažnai išgyvena nerimą (stresą) gimnazijoje</vt:lpstr>
      <vt:lpstr>Mokinių ir mokytojų tarpusavio  santykiai     </vt:lpstr>
      <vt:lpstr>Kas sukelia nerimą? </vt:lpstr>
      <vt:lpstr>Ar savijauta daro įtaką darbo rezultatams?</vt:lpstr>
      <vt:lpstr>Ar pasikeitė savijauta dirbant nuotoliniu būdu?</vt:lpstr>
      <vt:lpstr>Kaip dažniausiai jaučiatės dirbdami (mokYdamiesi) nuotoliniu būdu ?</vt:lpstr>
      <vt:lpstr>išvados</vt:lpstr>
      <vt:lpstr>Išvados</vt:lpstr>
      <vt:lpstr>rekomendacijos</vt:lpstr>
      <vt:lpstr>„PowerPoint“ pateiktis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Microsoft</dc:creator>
  <cp:lastModifiedBy>PavaduotojaRK</cp:lastModifiedBy>
  <cp:revision>44</cp:revision>
  <dcterms:created xsi:type="dcterms:W3CDTF">2020-11-10T11:48:09Z</dcterms:created>
  <dcterms:modified xsi:type="dcterms:W3CDTF">2020-11-18T12:14:47Z</dcterms:modified>
</cp:coreProperties>
</file>