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  <p:sldId id="271" r:id="rId17"/>
    <p:sldId id="272" r:id="rId18"/>
    <p:sldId id="273" r:id="rId19"/>
    <p:sldId id="275" r:id="rId20"/>
    <p:sldId id="276" r:id="rId21"/>
    <p:sldId id="277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 sutinku</c:v>
                </c:pt>
                <c:pt idx="2">
                  <c:v>Nesitinku</c:v>
                </c:pt>
                <c:pt idx="3">
                  <c:v>Visiškai nesutinku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0.54800000000000004</c:v>
                </c:pt>
                <c:pt idx="1">
                  <c:v>0.36699999999999999</c:v>
                </c:pt>
                <c:pt idx="2">
                  <c:v>9.5000000000000001E-2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29-44B0-8A8E-4EC6848CEE90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 sutinku</c:v>
                </c:pt>
                <c:pt idx="2">
                  <c:v>Nesitinku</c:v>
                </c:pt>
                <c:pt idx="3">
                  <c:v>Visiškai nesutinku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0.32300000000000001</c:v>
                </c:pt>
                <c:pt idx="1">
                  <c:v>0.51600000000000001</c:v>
                </c:pt>
                <c:pt idx="2">
                  <c:v>0.161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29-44B0-8A8E-4EC6848CEE90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 sutinku</c:v>
                </c:pt>
                <c:pt idx="2">
                  <c:v>Nesitinku</c:v>
                </c:pt>
                <c:pt idx="3">
                  <c:v>Visiškai nesutinku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0.375</c:v>
                </c:pt>
                <c:pt idx="1">
                  <c:v>0.5</c:v>
                </c:pt>
                <c:pt idx="2">
                  <c:v>6.3E-2</c:v>
                </c:pt>
                <c:pt idx="3">
                  <c:v>6.3E-2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229-44B0-8A8E-4EC6848CEE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4387200"/>
        <c:axId val="144387584"/>
      </c:barChart>
      <c:catAx>
        <c:axId val="14438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4387584"/>
        <c:crosses val="autoZero"/>
        <c:auto val="1"/>
        <c:lblAlgn val="ctr"/>
        <c:lblOffset val="100"/>
        <c:noMultiLvlLbl val="0"/>
      </c:catAx>
      <c:valAx>
        <c:axId val="14438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43872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10932329111031E-2"/>
          <c:y val="3.5914010816902757E-2"/>
          <c:w val="0.91080404351629962"/>
          <c:h val="0.66105138235641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  <c:pt idx="4">
                  <c:v>Neatsakė į kl.</c:v>
                </c:pt>
              </c:strCache>
            </c:strRef>
          </c:cat>
          <c:val>
            <c:numRef>
              <c:f>Lapas1!$B$2:$B$6</c:f>
              <c:numCache>
                <c:formatCode>0.00%</c:formatCode>
                <c:ptCount val="5"/>
                <c:pt idx="0">
                  <c:v>0.42899999999999999</c:v>
                </c:pt>
                <c:pt idx="1">
                  <c:v>0.38100000000000001</c:v>
                </c:pt>
                <c:pt idx="2">
                  <c:v>0.14299999999999999</c:v>
                </c:pt>
                <c:pt idx="3">
                  <c:v>2.4E-2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AC-4DAF-AF00-8701AE46C1B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  <c:pt idx="4">
                  <c:v>Neatsakė į kl.</c:v>
                </c:pt>
              </c:strCache>
            </c:strRef>
          </c:cat>
          <c:val>
            <c:numRef>
              <c:f>Lapas1!$C$2:$C$6</c:f>
              <c:numCache>
                <c:formatCode>0.00%</c:formatCode>
                <c:ptCount val="5"/>
                <c:pt idx="0">
                  <c:v>0.38700000000000001</c:v>
                </c:pt>
                <c:pt idx="1">
                  <c:v>0.38700000000000001</c:v>
                </c:pt>
                <c:pt idx="2">
                  <c:v>0.19400000000000001</c:v>
                </c:pt>
                <c:pt idx="3">
                  <c:v>3.2000000000000001E-2</c:v>
                </c:pt>
                <c:pt idx="4" formatCode="0%">
                  <c:v>3.2000000000000001E-2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3AC-4DAF-AF00-8701AE46C1B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  <c:pt idx="4">
                  <c:v>Neatsakė į kl.</c:v>
                </c:pt>
              </c:strCache>
            </c:strRef>
          </c:cat>
          <c:val>
            <c:numRef>
              <c:f>Lapas1!$D$2:$D$6</c:f>
              <c:numCache>
                <c:formatCode>0.00%</c:formatCode>
                <c:ptCount val="5"/>
                <c:pt idx="0">
                  <c:v>0.59399999999999997</c:v>
                </c:pt>
                <c:pt idx="1">
                  <c:v>0.313</c:v>
                </c:pt>
                <c:pt idx="2">
                  <c:v>6.3E-2</c:v>
                </c:pt>
                <c:pt idx="3">
                  <c:v>3.1E-2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3AC-4DAF-AF00-8701AE46C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369024"/>
        <c:axId val="243369416"/>
      </c:barChart>
      <c:catAx>
        <c:axId val="24336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369416"/>
        <c:crosses val="autoZero"/>
        <c:auto val="1"/>
        <c:lblAlgn val="ctr"/>
        <c:lblOffset val="100"/>
        <c:noMultiLvlLbl val="0"/>
      </c:catAx>
      <c:valAx>
        <c:axId val="243369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3690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10932329111031E-2"/>
          <c:y val="3.5914010816902757E-2"/>
          <c:w val="0.89751901936171019"/>
          <c:h val="0.66105138235641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  <c:pt idx="4">
                  <c:v>Neatsakė į kl.</c:v>
                </c:pt>
              </c:strCache>
            </c:strRef>
          </c:cat>
          <c:val>
            <c:numRef>
              <c:f>Lapas1!$B$2:$B$6</c:f>
              <c:numCache>
                <c:formatCode>0.00%</c:formatCode>
                <c:ptCount val="5"/>
                <c:pt idx="0">
                  <c:v>0.40500000000000003</c:v>
                </c:pt>
                <c:pt idx="1">
                  <c:v>0.42499999999999999</c:v>
                </c:pt>
                <c:pt idx="2">
                  <c:v>0.14299999999999999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13-4AA5-AE5E-AC6D761C075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  <c:pt idx="4">
                  <c:v>Neatsakė į kl.</c:v>
                </c:pt>
              </c:strCache>
            </c:strRef>
          </c:cat>
          <c:val>
            <c:numRef>
              <c:f>Lapas1!$C$2:$C$6</c:f>
              <c:numCache>
                <c:formatCode>0.00%</c:formatCode>
                <c:ptCount val="5"/>
                <c:pt idx="0">
                  <c:v>0.32300000000000001</c:v>
                </c:pt>
                <c:pt idx="1">
                  <c:v>0.48399999999999999</c:v>
                </c:pt>
                <c:pt idx="2">
                  <c:v>0.129</c:v>
                </c:pt>
                <c:pt idx="3">
                  <c:v>3.2000000000000001E-2</c:v>
                </c:pt>
                <c:pt idx="4" formatCode="0%">
                  <c:v>3.2000000000000001E-2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813-4AA5-AE5E-AC6D761C0751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  <c:pt idx="4">
                  <c:v>Neatsakė į kl.</c:v>
                </c:pt>
              </c:strCache>
            </c:strRef>
          </c:cat>
          <c:val>
            <c:numRef>
              <c:f>Lapas1!$D$2:$D$6</c:f>
              <c:numCache>
                <c:formatCode>0.00%</c:formatCode>
                <c:ptCount val="5"/>
                <c:pt idx="0">
                  <c:v>0.40600000000000003</c:v>
                </c:pt>
                <c:pt idx="1">
                  <c:v>0.375</c:v>
                </c:pt>
                <c:pt idx="2">
                  <c:v>0.188</c:v>
                </c:pt>
                <c:pt idx="3">
                  <c:v>3.1E-2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813-4AA5-AE5E-AC6D761C07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370592"/>
        <c:axId val="243370984"/>
      </c:barChart>
      <c:catAx>
        <c:axId val="24337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370984"/>
        <c:crosses val="autoZero"/>
        <c:auto val="1"/>
        <c:lblAlgn val="ctr"/>
        <c:lblOffset val="100"/>
        <c:noMultiLvlLbl val="0"/>
      </c:catAx>
      <c:valAx>
        <c:axId val="243370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3705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10932329111031E-2"/>
          <c:y val="3.5914010816902757E-2"/>
          <c:w val="0.91080404351629962"/>
          <c:h val="0.66105138235641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Žinau, kad viską moku, esu pasiruošęs (-usi)</c:v>
                </c:pt>
                <c:pt idx="1">
                  <c:v>Gerai sutariu su mokytojais,tad žinau, kad net blogaiparašęs sulaukčiau pagalbos irturėčiau galimybę užpildytižinių spragą</c:v>
                </c:pt>
                <c:pt idx="2">
                  <c:v>Niekada nepasitikiu savimi</c:v>
                </c:pt>
                <c:pt idx="3">
                  <c:v>Neatsakė į kl.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0.23799999999999999</c:v>
                </c:pt>
                <c:pt idx="1">
                  <c:v>0.52400000000000002</c:v>
                </c:pt>
                <c:pt idx="2">
                  <c:v>0.23799999999999999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AE-4152-8540-C5391514715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Žinau, kad viską moku, esu pasiruošęs (-usi)</c:v>
                </c:pt>
                <c:pt idx="1">
                  <c:v>Gerai sutariu su mokytojais,tad žinau, kad net blogaiparašęs sulaukčiau pagalbos irturėčiau galimybę užpildytižinių spragą</c:v>
                </c:pt>
                <c:pt idx="2">
                  <c:v>Niekada nepasitikiu savimi</c:v>
                </c:pt>
                <c:pt idx="3">
                  <c:v>Neatsakė į kl.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0.48399999999999999</c:v>
                </c:pt>
                <c:pt idx="1">
                  <c:v>0.19400000000000001</c:v>
                </c:pt>
                <c:pt idx="2">
                  <c:v>0.28799999999999998</c:v>
                </c:pt>
                <c:pt idx="3">
                  <c:v>6.5000000000000002E-2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8AE-4152-8540-C5391514715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Žinau, kad viską moku, esu pasiruošęs (-usi)</c:v>
                </c:pt>
                <c:pt idx="1">
                  <c:v>Gerai sutariu su mokytojais,tad žinau, kad net blogaiparašęs sulaukčiau pagalbos irturėčiau galimybę užpildytižinių spragą</c:v>
                </c:pt>
                <c:pt idx="2">
                  <c:v>Niekada nepasitikiu savimi</c:v>
                </c:pt>
                <c:pt idx="3">
                  <c:v>Neatsakė į kl.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0.188</c:v>
                </c:pt>
                <c:pt idx="1">
                  <c:v>0.46899999999999997</c:v>
                </c:pt>
                <c:pt idx="2">
                  <c:v>0.313</c:v>
                </c:pt>
                <c:pt idx="3">
                  <c:v>3.1E-2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8AE-4152-8540-C53915147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599696"/>
        <c:axId val="243600088"/>
      </c:barChart>
      <c:catAx>
        <c:axId val="24359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600088"/>
        <c:crosses val="autoZero"/>
        <c:auto val="1"/>
        <c:lblAlgn val="ctr"/>
        <c:lblOffset val="100"/>
        <c:noMultiLvlLbl val="0"/>
      </c:catAx>
      <c:valAx>
        <c:axId val="243600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5996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Jaučiuosi blogai, nenoriu daugiau bandyti</c:v>
                </c:pt>
                <c:pt idx="1">
                  <c:v>Gerai, suvokiu, kad visko būna</c:v>
                </c:pt>
                <c:pt idx="2">
                  <c:v>Puikiai, visuomet įžvelgiu ir gerąją pusę</c:v>
                </c:pt>
                <c:pt idx="3">
                  <c:v>Neatsakė į kl.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0.26600000000000001</c:v>
                </c:pt>
                <c:pt idx="1">
                  <c:v>0.59499999999999997</c:v>
                </c:pt>
                <c:pt idx="2">
                  <c:v>0.11899999999999999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8E-44EF-A6D6-034AB45C3C7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Jaučiuosi blogai, nenoriu daugiau bandyti</c:v>
                </c:pt>
                <c:pt idx="1">
                  <c:v>Gerai, suvokiu, kad visko būna</c:v>
                </c:pt>
                <c:pt idx="2">
                  <c:v>Puikiai, visuomet įžvelgiu ir gerąją pusę</c:v>
                </c:pt>
                <c:pt idx="3">
                  <c:v>Neatsakė į kl.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0.32300000000000001</c:v>
                </c:pt>
                <c:pt idx="1">
                  <c:v>0.51600000000000001</c:v>
                </c:pt>
                <c:pt idx="2">
                  <c:v>0.129</c:v>
                </c:pt>
                <c:pt idx="3">
                  <c:v>3.2000000000000001E-2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8E-44EF-A6D6-034AB45C3C7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Jaučiuosi blogai, nenoriu daugiau bandyti</c:v>
                </c:pt>
                <c:pt idx="1">
                  <c:v>Gerai, suvokiu, kad visko būna</c:v>
                </c:pt>
                <c:pt idx="2">
                  <c:v>Puikiai, visuomet įžvelgiu ir gerąją pusę</c:v>
                </c:pt>
                <c:pt idx="3">
                  <c:v>Neatsakė į kl.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0.375</c:v>
                </c:pt>
                <c:pt idx="1">
                  <c:v>0.53100000000000003</c:v>
                </c:pt>
                <c:pt idx="2">
                  <c:v>9.4E-2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8E-44EF-A6D6-034AB45C3C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601264"/>
        <c:axId val="243601656"/>
      </c:barChart>
      <c:catAx>
        <c:axId val="24360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601656"/>
        <c:crosses val="autoZero"/>
        <c:auto val="1"/>
        <c:lblAlgn val="ctr"/>
        <c:lblOffset val="100"/>
        <c:noMultiLvlLbl val="0"/>
      </c:catAx>
      <c:valAx>
        <c:axId val="24360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6012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10932329111031E-2"/>
          <c:y val="3.5914010816902757E-2"/>
          <c:w val="0.91080404351629962"/>
          <c:h val="0.66105138235641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Tobulumo siekimas</c:v>
                </c:pt>
                <c:pt idx="1">
                  <c:v>Ankstesnės nesėkmės</c:v>
                </c:pt>
                <c:pt idx="2">
                  <c:v>Savęs nuvertinimas</c:v>
                </c:pt>
                <c:pt idx="3">
                  <c:v>Aplinkinių įtaka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0.14299999999999999</c:v>
                </c:pt>
                <c:pt idx="1">
                  <c:v>0.19</c:v>
                </c:pt>
                <c:pt idx="2">
                  <c:v>0.33300000000000002</c:v>
                </c:pt>
                <c:pt idx="3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03-406E-8848-9C5514F52C9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Tobulumo siekimas</c:v>
                </c:pt>
                <c:pt idx="1">
                  <c:v>Ankstesnės nesėkmės</c:v>
                </c:pt>
                <c:pt idx="2">
                  <c:v>Savęs nuvertinimas</c:v>
                </c:pt>
                <c:pt idx="3">
                  <c:v>Aplinkinių įtaka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0.129</c:v>
                </c:pt>
                <c:pt idx="1">
                  <c:v>0.32300000000000001</c:v>
                </c:pt>
                <c:pt idx="2">
                  <c:v>0.22600000000000001</c:v>
                </c:pt>
                <c:pt idx="3">
                  <c:v>0.19400000000000001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803-406E-8848-9C5514F52C9F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Tobulumo siekimas</c:v>
                </c:pt>
                <c:pt idx="1">
                  <c:v>Ankstesnės nesėkmės</c:v>
                </c:pt>
                <c:pt idx="2">
                  <c:v>Savęs nuvertinimas</c:v>
                </c:pt>
                <c:pt idx="3">
                  <c:v>Aplinkinių įtaka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0.125</c:v>
                </c:pt>
                <c:pt idx="1">
                  <c:v>0.219</c:v>
                </c:pt>
                <c:pt idx="2">
                  <c:v>0.375</c:v>
                </c:pt>
                <c:pt idx="3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803-406E-8848-9C5514F5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602832"/>
        <c:axId val="244150128"/>
      </c:barChart>
      <c:catAx>
        <c:axId val="24360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4150128"/>
        <c:crosses val="autoZero"/>
        <c:auto val="1"/>
        <c:lblAlgn val="ctr"/>
        <c:lblOffset val="100"/>
        <c:noMultiLvlLbl val="0"/>
      </c:catAx>
      <c:valAx>
        <c:axId val="24415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6028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Taip, jaučiu, kad dažnaipasiduodu kitų įtakai</c:v>
                </c:pt>
                <c:pt idx="1">
                  <c:v>Kartais priklauso</c:v>
                </c:pt>
                <c:pt idx="2">
                  <c:v>Ne, aš turiu savo nuomonę</c:v>
                </c:pt>
                <c:pt idx="3">
                  <c:v>Neatsakė į kl.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9.5000000000000001E-2</c:v>
                </c:pt>
                <c:pt idx="1">
                  <c:v>0.52400000000000002</c:v>
                </c:pt>
                <c:pt idx="2">
                  <c:v>0.38100000000000001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78-44EF-B026-12E57B9A479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Taip, jaučiu, kad dažnaipasiduodu kitų įtakai</c:v>
                </c:pt>
                <c:pt idx="1">
                  <c:v>Kartais priklauso</c:v>
                </c:pt>
                <c:pt idx="2">
                  <c:v>Ne, aš turiu savo nuomonę</c:v>
                </c:pt>
                <c:pt idx="3">
                  <c:v>Neatsakė į kl.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0.161</c:v>
                </c:pt>
                <c:pt idx="1">
                  <c:v>0.48399999999999999</c:v>
                </c:pt>
                <c:pt idx="2">
                  <c:v>0.28999999999999998</c:v>
                </c:pt>
                <c:pt idx="3">
                  <c:v>6.5000000000000002E-2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278-44EF-B026-12E57B9A4791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Taip, jaučiu, kad dažnaipasiduodu kitų įtakai</c:v>
                </c:pt>
                <c:pt idx="1">
                  <c:v>Kartais priklauso</c:v>
                </c:pt>
                <c:pt idx="2">
                  <c:v>Ne, aš turiu savo nuomonę</c:v>
                </c:pt>
                <c:pt idx="3">
                  <c:v>Neatsakė į kl.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0.156</c:v>
                </c:pt>
                <c:pt idx="1">
                  <c:v>0.53100000000000003</c:v>
                </c:pt>
                <c:pt idx="2">
                  <c:v>0.313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278-44EF-B026-12E57B9A47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4151304"/>
        <c:axId val="244151696"/>
      </c:barChart>
      <c:catAx>
        <c:axId val="24415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4151696"/>
        <c:crosses val="autoZero"/>
        <c:auto val="1"/>
        <c:lblAlgn val="ctr"/>
        <c:lblOffset val="100"/>
        <c:noMultiLvlLbl val="0"/>
      </c:catAx>
      <c:valAx>
        <c:axId val="24415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41513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Jaučiuosi blogai</c:v>
                </c:pt>
                <c:pt idx="1">
                  <c:v>Pasijaučiu nemaloniai</c:v>
                </c:pt>
                <c:pt idx="2">
                  <c:v>Nekreipiu dėmesio</c:v>
                </c:pt>
                <c:pt idx="3">
                  <c:v>Neatsakė į kl.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0.214</c:v>
                </c:pt>
                <c:pt idx="1">
                  <c:v>0.52400000000000002</c:v>
                </c:pt>
                <c:pt idx="2">
                  <c:v>0.26200000000000001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99-4FB5-90DA-3DDE6BAAE20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Jaučiuosi blogai</c:v>
                </c:pt>
                <c:pt idx="1">
                  <c:v>Pasijaučiu nemaloniai</c:v>
                </c:pt>
                <c:pt idx="2">
                  <c:v>Nekreipiu dėmesio</c:v>
                </c:pt>
                <c:pt idx="3">
                  <c:v>Neatsakė į kl.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0.22600000000000001</c:v>
                </c:pt>
                <c:pt idx="1">
                  <c:v>0.41899999999999998</c:v>
                </c:pt>
                <c:pt idx="2">
                  <c:v>0.32300000000000001</c:v>
                </c:pt>
                <c:pt idx="3">
                  <c:v>3.2000000000000001E-2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99-4FB5-90DA-3DDE6BAAE20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Jaučiuosi blogai</c:v>
                </c:pt>
                <c:pt idx="1">
                  <c:v>Pasijaučiu nemaloniai</c:v>
                </c:pt>
                <c:pt idx="2">
                  <c:v>Nekreipiu dėmesio</c:v>
                </c:pt>
                <c:pt idx="3">
                  <c:v>Neatsakė į kl.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0.188</c:v>
                </c:pt>
                <c:pt idx="1">
                  <c:v>0.375</c:v>
                </c:pt>
                <c:pt idx="2">
                  <c:v>0.438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99-4FB5-90DA-3DDE6BAAE2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4152872"/>
        <c:axId val="244153264"/>
      </c:barChart>
      <c:catAx>
        <c:axId val="24415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4153264"/>
        <c:crosses val="autoZero"/>
        <c:auto val="1"/>
        <c:lblAlgn val="ctr"/>
        <c:lblOffset val="100"/>
        <c:noMultiLvlLbl val="0"/>
      </c:catAx>
      <c:valAx>
        <c:axId val="244153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41528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0.23799999999999999</c:v>
                </c:pt>
                <c:pt idx="1">
                  <c:v>0.42899999999999999</c:v>
                </c:pt>
                <c:pt idx="2">
                  <c:v>0.214</c:v>
                </c:pt>
                <c:pt idx="3">
                  <c:v>0.11899999999999999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D3-43AF-8C13-48E44B6B3F7A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0.19400000000000001</c:v>
                </c:pt>
                <c:pt idx="1">
                  <c:v>0.45200000000000001</c:v>
                </c:pt>
                <c:pt idx="2">
                  <c:v>0.19400000000000001</c:v>
                </c:pt>
                <c:pt idx="3">
                  <c:v>0.161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D3-43AF-8C13-48E44B6B3F7A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0.313</c:v>
                </c:pt>
                <c:pt idx="1">
                  <c:v>9.4E-2</c:v>
                </c:pt>
                <c:pt idx="2">
                  <c:v>0.40600000000000003</c:v>
                </c:pt>
                <c:pt idx="3">
                  <c:v>0.188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CD3-43AF-8C13-48E44B6B3F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001472"/>
        <c:axId val="75592256"/>
      </c:barChart>
      <c:catAx>
        <c:axId val="14500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5592256"/>
        <c:crosses val="autoZero"/>
        <c:auto val="1"/>
        <c:lblAlgn val="ctr"/>
        <c:lblOffset val="100"/>
        <c:noMultiLvlLbl val="0"/>
      </c:catAx>
      <c:valAx>
        <c:axId val="75592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5001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0.26200000000000001</c:v>
                </c:pt>
                <c:pt idx="1">
                  <c:v>0.64300000000000002</c:v>
                </c:pt>
                <c:pt idx="2">
                  <c:v>9.5000000000000001E-2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35-49E7-8E4B-9E646E25761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 formatCode="0%">
                  <c:v>0.28999999999999998</c:v>
                </c:pt>
                <c:pt idx="1">
                  <c:v>0.51600000000000001</c:v>
                </c:pt>
                <c:pt idx="2">
                  <c:v>0.19400000000000001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35-49E7-8E4B-9E646E25761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0.46899999999999997</c:v>
                </c:pt>
                <c:pt idx="1">
                  <c:v>0.46899999999999997</c:v>
                </c:pt>
                <c:pt idx="2">
                  <c:v>6.3E-2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35-49E7-8E4B-9E646E257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90792"/>
        <c:axId val="145224376"/>
      </c:barChart>
      <c:catAx>
        <c:axId val="75590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45224376"/>
        <c:crosses val="autoZero"/>
        <c:auto val="1"/>
        <c:lblAlgn val="ctr"/>
        <c:lblOffset val="100"/>
        <c:noMultiLvlLbl val="0"/>
      </c:catAx>
      <c:valAx>
        <c:axId val="145224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55907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0.33300000000000002</c:v>
                </c:pt>
                <c:pt idx="1">
                  <c:v>0.52400000000000002</c:v>
                </c:pt>
                <c:pt idx="2">
                  <c:v>0.11899999999999999</c:v>
                </c:pt>
                <c:pt idx="3">
                  <c:v>2.4E-2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35-49E7-8E4B-9E646E25761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 formatCode="0%">
                  <c:v>0.25800000000000001</c:v>
                </c:pt>
                <c:pt idx="1">
                  <c:v>0.45200000000000001</c:v>
                </c:pt>
                <c:pt idx="2">
                  <c:v>0.22600000000000001</c:v>
                </c:pt>
                <c:pt idx="3">
                  <c:v>3.2000000000000001E-2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435-49E7-8E4B-9E646E25761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0.40600000000000003</c:v>
                </c:pt>
                <c:pt idx="1">
                  <c:v>0.5</c:v>
                </c:pt>
                <c:pt idx="2">
                  <c:v>6.3E-2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435-49E7-8E4B-9E646E257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67984"/>
        <c:axId val="243077216"/>
      </c:barChart>
      <c:catAx>
        <c:axId val="6767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077216"/>
        <c:crosses val="autoZero"/>
        <c:auto val="1"/>
        <c:lblAlgn val="ctr"/>
        <c:lblOffset val="100"/>
        <c:noMultiLvlLbl val="0"/>
      </c:catAx>
      <c:valAx>
        <c:axId val="24307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7679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0.214</c:v>
                </c:pt>
                <c:pt idx="1">
                  <c:v>0.45200000000000001</c:v>
                </c:pt>
                <c:pt idx="2">
                  <c:v>0.28599999999999998</c:v>
                </c:pt>
                <c:pt idx="3">
                  <c:v>2.4E-2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CE-469C-8FBD-2C0604B1699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0.28999999999999998</c:v>
                </c:pt>
                <c:pt idx="1">
                  <c:v>0.41199999999999998</c:v>
                </c:pt>
                <c:pt idx="2">
                  <c:v>0.161</c:v>
                </c:pt>
                <c:pt idx="3">
                  <c:v>9.7000000000000003E-2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9CE-469C-8FBD-2C0604B1699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0.28100000000000003</c:v>
                </c:pt>
                <c:pt idx="3">
                  <c:v>0.219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9CE-469C-8FBD-2C0604B169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078392"/>
        <c:axId val="243078784"/>
      </c:barChart>
      <c:catAx>
        <c:axId val="243078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078784"/>
        <c:crosses val="autoZero"/>
        <c:auto val="1"/>
        <c:lblAlgn val="ctr"/>
        <c:lblOffset val="100"/>
        <c:noMultiLvlLbl val="0"/>
      </c:catAx>
      <c:valAx>
        <c:axId val="24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0783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0.19</c:v>
                </c:pt>
                <c:pt idx="1">
                  <c:v>0.28599999999999998</c:v>
                </c:pt>
                <c:pt idx="2">
                  <c:v>0.42899999999999999</c:v>
                </c:pt>
                <c:pt idx="3">
                  <c:v>9.5000000000000001E-2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2F-476A-B829-80B9BFB9020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0.19400000000000001</c:v>
                </c:pt>
                <c:pt idx="1">
                  <c:v>0.45200000000000001</c:v>
                </c:pt>
                <c:pt idx="2">
                  <c:v>9.7000000000000003E-2</c:v>
                </c:pt>
                <c:pt idx="3">
                  <c:v>0.22600000000000001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2F-476A-B829-80B9BFB9020F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0.188</c:v>
                </c:pt>
                <c:pt idx="1">
                  <c:v>0.25</c:v>
                </c:pt>
                <c:pt idx="2">
                  <c:v>0.25</c:v>
                </c:pt>
                <c:pt idx="3">
                  <c:v>0.313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2F-476A-B829-80B9BFB90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079960"/>
        <c:axId val="243080352"/>
      </c:barChart>
      <c:catAx>
        <c:axId val="243079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080352"/>
        <c:crosses val="autoZero"/>
        <c:auto val="1"/>
        <c:lblAlgn val="ctr"/>
        <c:lblOffset val="100"/>
        <c:noMultiLvlLbl val="0"/>
      </c:catAx>
      <c:valAx>
        <c:axId val="24308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079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10932329111031E-2"/>
          <c:y val="3.5914010816902757E-2"/>
          <c:w val="0.91080404351629962"/>
          <c:h val="0.66105138235641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0.19</c:v>
                </c:pt>
                <c:pt idx="1">
                  <c:v>0.28599999999999998</c:v>
                </c:pt>
                <c:pt idx="2">
                  <c:v>0.42899999999999999</c:v>
                </c:pt>
                <c:pt idx="3">
                  <c:v>9.5000000000000001E-2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7D-48F1-8530-56893727573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0.19400000000000001</c:v>
                </c:pt>
                <c:pt idx="1">
                  <c:v>0.45200000000000001</c:v>
                </c:pt>
                <c:pt idx="2">
                  <c:v>9.7000000000000003E-2</c:v>
                </c:pt>
                <c:pt idx="3">
                  <c:v>0.22600000000000001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7D-48F1-8530-56893727573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0.40600000000000003</c:v>
                </c:pt>
                <c:pt idx="1">
                  <c:v>0.313</c:v>
                </c:pt>
                <c:pt idx="2">
                  <c:v>0.156</c:v>
                </c:pt>
                <c:pt idx="3">
                  <c:v>0.125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C7D-48F1-8530-5689372757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212664"/>
        <c:axId val="243213056"/>
      </c:barChart>
      <c:catAx>
        <c:axId val="243212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213056"/>
        <c:crosses val="autoZero"/>
        <c:auto val="1"/>
        <c:lblAlgn val="ctr"/>
        <c:lblOffset val="100"/>
        <c:noMultiLvlLbl val="0"/>
      </c:catAx>
      <c:valAx>
        <c:axId val="24321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2126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10932329111031E-2"/>
          <c:y val="3.5914010816902757E-2"/>
          <c:w val="0.91080404351629962"/>
          <c:h val="0.66105138235641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Lapas1!$B$2:$B$5</c:f>
              <c:numCache>
                <c:formatCode>0.00%</c:formatCode>
                <c:ptCount val="4"/>
                <c:pt idx="0">
                  <c:v>0.52400000000000002</c:v>
                </c:pt>
                <c:pt idx="1">
                  <c:v>0.26200000000000001</c:v>
                </c:pt>
                <c:pt idx="2">
                  <c:v>0.16700000000000001</c:v>
                </c:pt>
                <c:pt idx="3">
                  <c:v>2.4E-2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58-4872-95CC-71F759F38A2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Lapas1!$C$2:$C$5</c:f>
              <c:numCache>
                <c:formatCode>0.00%</c:formatCode>
                <c:ptCount val="4"/>
                <c:pt idx="0">
                  <c:v>0.45200000000000001</c:v>
                </c:pt>
                <c:pt idx="1">
                  <c:v>0.28999999999999998</c:v>
                </c:pt>
                <c:pt idx="2">
                  <c:v>0.19400000000000001</c:v>
                </c:pt>
                <c:pt idx="3">
                  <c:v>3.2000000000000001E-2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C58-4872-95CC-71F759F38A2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</c:strCache>
            </c:strRef>
          </c:cat>
          <c:val>
            <c:numRef>
              <c:f>Lapas1!$D$2:$D$5</c:f>
              <c:numCache>
                <c:formatCode>0.00%</c:formatCode>
                <c:ptCount val="4"/>
                <c:pt idx="0">
                  <c:v>0.438</c:v>
                </c:pt>
                <c:pt idx="1">
                  <c:v>0.40600000000000003</c:v>
                </c:pt>
                <c:pt idx="2">
                  <c:v>9.4E-2</c:v>
                </c:pt>
                <c:pt idx="3">
                  <c:v>6.3E-2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C58-4872-95CC-71F759F38A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214232"/>
        <c:axId val="243214624"/>
      </c:barChart>
      <c:catAx>
        <c:axId val="243214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214624"/>
        <c:crosses val="autoZero"/>
        <c:auto val="1"/>
        <c:lblAlgn val="ctr"/>
        <c:lblOffset val="100"/>
        <c:noMultiLvlLbl val="0"/>
      </c:catAx>
      <c:valAx>
        <c:axId val="24321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2142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10932329111031E-2"/>
          <c:y val="3.5914010816902757E-2"/>
          <c:w val="0.91080404351629962"/>
          <c:h val="0.661051382356415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5-6 kl.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  <c:pt idx="4">
                  <c:v>Neatsakė į kl.</c:v>
                </c:pt>
              </c:strCache>
            </c:strRef>
          </c:cat>
          <c:val>
            <c:numRef>
              <c:f>Lapas1!$B$2:$B$6</c:f>
              <c:numCache>
                <c:formatCode>0.00%</c:formatCode>
                <c:ptCount val="5"/>
                <c:pt idx="0">
                  <c:v>0.11899999999999999</c:v>
                </c:pt>
                <c:pt idx="1">
                  <c:v>0.14299999999999999</c:v>
                </c:pt>
                <c:pt idx="2">
                  <c:v>0.5</c:v>
                </c:pt>
                <c:pt idx="3">
                  <c:v>0.23799999999999999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93-4DD5-8703-8A56DA918E53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7-8 kl.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  <c:pt idx="4">
                  <c:v>Neatsakė į kl.</c:v>
                </c:pt>
              </c:strCache>
            </c:strRef>
          </c:cat>
          <c:val>
            <c:numRef>
              <c:f>Lapas1!$C$2:$C$6</c:f>
              <c:numCache>
                <c:formatCode>0.00%</c:formatCode>
                <c:ptCount val="5"/>
                <c:pt idx="0">
                  <c:v>9.7000000000000003E-2</c:v>
                </c:pt>
                <c:pt idx="1">
                  <c:v>0.22600000000000001</c:v>
                </c:pt>
                <c:pt idx="2">
                  <c:v>0.38700000000000001</c:v>
                </c:pt>
                <c:pt idx="3">
                  <c:v>0.22600000000000001</c:v>
                </c:pt>
                <c:pt idx="4" formatCode="0%">
                  <c:v>6.5000000000000002E-2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893-4DD5-8703-8A56DA918E53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I-III kl.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Sutinku</c:v>
                </c:pt>
                <c:pt idx="1">
                  <c:v>Iš dalies sutinku</c:v>
                </c:pt>
                <c:pt idx="2">
                  <c:v>Nesutinku</c:v>
                </c:pt>
                <c:pt idx="3">
                  <c:v>Visiškai nesutinku</c:v>
                </c:pt>
                <c:pt idx="4">
                  <c:v>Neatsakė į kl.</c:v>
                </c:pt>
              </c:strCache>
            </c:strRef>
          </c:cat>
          <c:val>
            <c:numRef>
              <c:f>Lapas1!$D$2:$D$6</c:f>
              <c:numCache>
                <c:formatCode>0.00%</c:formatCode>
                <c:ptCount val="5"/>
                <c:pt idx="0">
                  <c:v>0.125</c:v>
                </c:pt>
                <c:pt idx="1">
                  <c:v>9.4E-2</c:v>
                </c:pt>
                <c:pt idx="2">
                  <c:v>0.375</c:v>
                </c:pt>
                <c:pt idx="3">
                  <c:v>0.40600000000000003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893-4DD5-8703-8A56DA918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3215800"/>
        <c:axId val="243367848"/>
      </c:barChart>
      <c:catAx>
        <c:axId val="243215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367848"/>
        <c:crosses val="autoZero"/>
        <c:auto val="1"/>
        <c:lblAlgn val="ctr"/>
        <c:lblOffset val="100"/>
        <c:noMultiLvlLbl val="0"/>
      </c:catAx>
      <c:valAx>
        <c:axId val="243367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2158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5612B373-9BF9-FF1C-21BC-CC9FBB25C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48220D29-6B25-5449-9A8B-48780D0A4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C8DDB361-0D38-EB80-8E28-BC43C4C60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C8AE20C8-0246-6005-9937-0BD633BAD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F1D07236-E6BE-668E-645D-5051F88A3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3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B12DF60A-84D8-D54F-EF61-1129FAAC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DAA746D7-82AD-3000-3DF8-203C1A757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085440C5-8469-A584-A91D-7A78F5963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1AC4C8ED-40D0-7310-05AA-79114AB8E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2D46D506-CBCE-470D-C90A-C1D641A6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3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xmlns="" id="{A57FB7F5-D8BB-0312-53FB-D3AEB7FC2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0CA4FB58-ECB2-2E18-09F7-E735951F6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AA07CA68-E67E-EE31-6EE5-70F8A685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35A50CF4-E767-CAAD-D114-46F04A71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5C040F90-3140-4014-DC28-4934E557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8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30AAE23-BE93-1A46-682D-DD4BA4EC6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D778F34F-F7C1-003B-F4A3-C5F907DFE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911284A0-C88F-3268-0CAC-BDC60BAC2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0145514E-137B-307E-E57D-78249C8C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A1527DB5-F8F3-5628-1289-A1F938E3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8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FE59896C-D5D5-EBCD-BAC6-87E57657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D00F0A64-C653-78F9-8254-5FB3F32F2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0B454544-624C-DF2A-1380-B11B77E90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DFF7D130-0200-8BC0-FAE2-E032161E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335DCDCF-0978-E6D7-DF3A-33B7B3AFD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2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B09A6190-643F-D092-09C5-E106CEA8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72031C3B-2318-87FB-BAD3-61C970106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0EF0E6B2-CC06-D192-AE51-0AD7EA6AA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1E1C4EDB-E9B9-E972-0CDA-57A9541D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88D2D132-05D2-5D0E-E03D-9BED8702F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1209697C-0795-E380-197B-A9FD3AEFC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4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6FB6973-9EC2-D546-9E81-D5A1DE26F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7ED6E0B6-8751-8AB3-B3B6-A995D3C3E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31BD8BCC-A963-4A74-7881-55FC58C73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xmlns="" id="{F684250A-A58A-BAC1-6679-0A70F78AB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xmlns="" id="{BCE5D47F-E612-FE39-18AA-1DF113F0F0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xmlns="" id="{B295BD9D-2CEB-49DB-6FE4-A2FB609EE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xmlns="" id="{9B5F1B4B-69B3-F117-F89D-4F33FCF1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xmlns="" id="{01610B24-8CED-BA00-78F0-87B3A38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72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1EF8C3C8-52E1-7566-5549-33664A80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xmlns="" id="{CEB0AE7C-DB7B-C3AA-470B-515974639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xmlns="" id="{3F4A3BD6-DC80-C88C-E385-9DFAA49D0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xmlns="" id="{50BE8C8E-7AE7-2B7C-699D-18F8C5C3B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9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xmlns="" id="{A0663A23-5C97-7DC6-3382-361F09B9D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xmlns="" id="{38836CA7-A3A0-1DAD-D6DF-FB5604E53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xmlns="" id="{D8C7DE4B-F446-5124-0DD4-CB9A1150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8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FC6E87C4-CC83-13AE-D499-56F877F60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D3456A5B-9AF4-545A-0A3C-B38BA2D3E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1878C620-2367-B441-EF32-E31998376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CBCE57C5-1682-C6EA-5EFC-AE3A99FB6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8D120698-65DF-4D34-8ED4-EB3F3FEC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E96B309D-E454-AA27-D2A2-A64460E1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8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7295F55-6837-FA59-9A04-8D0FCA184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xmlns="" id="{8300650D-288A-9C59-4C32-2ECC3BE5E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DB42961F-6BA4-65FF-B020-122A636CB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FFF78715-34E1-6A85-00E1-9192DC632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CB804C97-A2ED-19D3-1796-5070F234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D69ED54D-7127-21AD-C5D9-6FEB6EB47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9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xmlns="" id="{7CF72986-A3F7-F842-015D-50CED6AB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9BBCA2E2-885B-124C-7E96-BDB675A48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328B6D0D-623B-6320-0099-D1B5DC033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74E46-79A6-4B06-8BC7-BCCE3A8D39F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96A75CF0-B276-D118-2DDF-0EB3B30513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DB110205-C023-EC41-D192-9FF97B13F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6C8F6-8A4E-445A-BADE-C971AB7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6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.google.com/mail/u/0?ui=2&amp;ik=1d7309ac62&amp;attid=0.3&amp;permmsgid=msg-a:r3386033700411104055&amp;th=180cd2f0d94a0c6f&amp;view=att&amp;disp=inline&amp;realattid=f_l38ss1yy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76E53D76-5B7D-F28C-9242-457A471D1D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sz="4400" dirty="0"/>
              <a:t>Tyrimo „Mokinių pasitikėjimo savimi ir savo galiomis įtaką pasiekimų rezultatams ir mokymosi motyvacijai“ pristatymas </a:t>
            </a:r>
            <a:endParaRPr lang="en-US" sz="4400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E7DEB5AE-313B-4DF6-D24E-827E8BD46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0400"/>
            <a:ext cx="9144000" cy="787400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Trakų r. Rūdiškių gimnazijos</a:t>
            </a:r>
          </a:p>
          <a:p>
            <a:r>
              <a:rPr lang="lt-LT" dirty="0"/>
              <a:t>Mokytojų tarybos posėdis, 2022-05-23 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951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D3C021B-BE7A-CD92-A571-9180C0BCE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8. Aš norėčiau labiau save gerbti:</a:t>
            </a:r>
            <a:endParaRPr lang="en-US" dirty="0"/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754259BB-098D-F105-A353-41C513A6CB7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22714609"/>
              </p:ext>
            </p:extLst>
          </p:nvPr>
        </p:nvGraphicFramePr>
        <p:xfrm>
          <a:off x="838199" y="1543050"/>
          <a:ext cx="8286751" cy="4633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856B6157-E8B5-FE79-A172-D74DD9F31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72600" y="1825625"/>
            <a:ext cx="2314574" cy="4351338"/>
          </a:xfrm>
        </p:spPr>
        <p:txBody>
          <a:bodyPr/>
          <a:lstStyle/>
          <a:p>
            <a:r>
              <a:rPr lang="lt-LT" dirty="0"/>
              <a:t>84.4</a:t>
            </a:r>
            <a:r>
              <a:rPr lang="en-US" dirty="0"/>
              <a:t>% I-III</a:t>
            </a:r>
            <a:r>
              <a:rPr lang="lt-LT" dirty="0"/>
              <a:t> </a:t>
            </a:r>
            <a:r>
              <a:rPr lang="en-US" dirty="0"/>
              <a:t>klasi</a:t>
            </a:r>
            <a:r>
              <a:rPr lang="lt-LT" dirty="0"/>
              <a:t>ų</a:t>
            </a:r>
            <a:r>
              <a:rPr lang="en-US" dirty="0"/>
              <a:t> mokini</a:t>
            </a:r>
            <a:r>
              <a:rPr lang="lt-LT" dirty="0"/>
              <a:t>ų</a:t>
            </a:r>
            <a:r>
              <a:rPr lang="en-US" dirty="0"/>
              <a:t> </a:t>
            </a:r>
            <a:r>
              <a:rPr lang="lt-LT" dirty="0"/>
              <a:t>sutinka arba sutinka iš dalies su teiginiu, kitų klasių mokiniai taip pat su tuo sutinka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65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9A3A9AD1-0E2B-FE5C-BC0F-6BBCF61D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9. Apskritai, esu linkęs (-usi) manyti, kad esu nevykėlis (-ė)</a:t>
            </a:r>
            <a:endParaRPr lang="en-US" dirty="0"/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4FF8086A-F4FC-134A-F5DB-A2870F2FB4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1947231"/>
              </p:ext>
            </p:extLst>
          </p:nvPr>
        </p:nvGraphicFramePr>
        <p:xfrm>
          <a:off x="838199" y="1825625"/>
          <a:ext cx="80867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A7508B7B-81FF-A28F-61B0-EFC8E6E2B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86875" y="1825625"/>
            <a:ext cx="2324100" cy="4351338"/>
          </a:xfrm>
        </p:spPr>
        <p:txBody>
          <a:bodyPr/>
          <a:lstStyle/>
          <a:p>
            <a:r>
              <a:rPr lang="lt-LT" dirty="0"/>
              <a:t>Su teiginiu nesutinka  mažiau nei pusė apklaustų mokinių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31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F5E183E-76D5-3AEF-BCA6-5128C063E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10. </a:t>
            </a:r>
            <a:r>
              <a:rPr lang="en-US" dirty="0"/>
              <a:t>Aš teigiamai žiūriu į save</a:t>
            </a:r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6643FF9F-C376-7E65-7A4A-D1718EBE63C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32035181"/>
              </p:ext>
            </p:extLst>
          </p:nvPr>
        </p:nvGraphicFramePr>
        <p:xfrm>
          <a:off x="838199" y="1504950"/>
          <a:ext cx="8181976" cy="4672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9B4A7227-5916-009B-E2D9-5D0C2DBEA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77350" y="1825625"/>
            <a:ext cx="2209800" cy="4351338"/>
          </a:xfrm>
        </p:spPr>
        <p:txBody>
          <a:bodyPr/>
          <a:lstStyle/>
          <a:p>
            <a:r>
              <a:rPr lang="lt-LT" dirty="0"/>
              <a:t>Su teiginiu sutinka arba iš dalies sutinka daugiau nei pusė apklaustų mokinių, daugiausia I-III klasių.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98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1F77600-8C24-A046-0AA4-52415CB55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lt-LT" dirty="0"/>
              <a:t>11. Aš pasitikiu savimi ir savo jėgomis imdamasis(-</a:t>
            </a:r>
            <a:r>
              <a:rPr lang="lt-LT" dirty="0" err="1"/>
              <a:t>si</a:t>
            </a:r>
            <a:r>
              <a:rPr lang="lt-LT" dirty="0"/>
              <a:t>) naujų mokymosi užduočių ar darbų</a:t>
            </a:r>
            <a:endParaRPr lang="en-US" dirty="0"/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8193623E-0E34-CBCC-F473-7A3B4E1C12A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22505475"/>
              </p:ext>
            </p:extLst>
          </p:nvPr>
        </p:nvGraphicFramePr>
        <p:xfrm>
          <a:off x="838199" y="1825625"/>
          <a:ext cx="79724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urinio vietos rezervavimo ženklas 4">
            <a:extLst>
              <a:ext uri="{FF2B5EF4-FFF2-40B4-BE49-F238E27FC236}">
                <a16:creationId xmlns:a16="http://schemas.microsoft.com/office/drawing/2014/main" xmlns="" id="{259D4F27-B7C8-3558-0DF7-25DE1AE82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34500" y="1825625"/>
            <a:ext cx="2305050" cy="4351338"/>
          </a:xfrm>
        </p:spPr>
        <p:txBody>
          <a:bodyPr/>
          <a:lstStyle/>
          <a:p>
            <a:r>
              <a:rPr lang="lt-LT" dirty="0"/>
              <a:t>Visose klasėse vyrauja mokinių pasitikėjimas savo jėgomis imantis naujų mokymosi užduočių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414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FCD0C757-27F1-D4CC-0A08-C7697038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9350"/>
          </a:xfrm>
        </p:spPr>
        <p:txBody>
          <a:bodyPr>
            <a:normAutofit fontScale="90000"/>
          </a:bodyPr>
          <a:lstStyle/>
          <a:p>
            <a:r>
              <a:rPr lang="lt-LT" dirty="0"/>
              <a:t>12. Atsikaitymų, kontrolinių darbų metu pasitikiu savimi, nes:</a:t>
            </a:r>
            <a:endParaRPr lang="en-US" dirty="0"/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13400E8A-A534-AD11-8E18-CA5697E9165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80612866"/>
              </p:ext>
            </p:extLst>
          </p:nvPr>
        </p:nvGraphicFramePr>
        <p:xfrm>
          <a:off x="838199" y="1825625"/>
          <a:ext cx="805815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urinio vietos rezervavimo ženklas 4">
            <a:extLst>
              <a:ext uri="{FF2B5EF4-FFF2-40B4-BE49-F238E27FC236}">
                <a16:creationId xmlns:a16="http://schemas.microsoft.com/office/drawing/2014/main" xmlns="" id="{E5C53294-0B4B-F4BE-A25D-9BC7D075B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05924" y="1825625"/>
            <a:ext cx="2371725" cy="4351338"/>
          </a:xfrm>
        </p:spPr>
        <p:txBody>
          <a:bodyPr/>
          <a:lstStyle/>
          <a:p>
            <a:r>
              <a:rPr lang="lt-LT" dirty="0"/>
              <a:t>Pasitiki savimi kontrolinių darbų metu daugiau nei pusė apklaustų mokinių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55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CABD824-29F8-35A6-2CC3-D0912BDA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13. </a:t>
            </a:r>
            <a:r>
              <a:rPr lang="fi-FI" dirty="0"/>
              <a:t>Kaip jautiesi, kai kas nors nepasiseka?</a:t>
            </a:r>
            <a:br>
              <a:rPr lang="fi-FI" dirty="0"/>
            </a:br>
            <a:endParaRPr lang="en-US" dirty="0"/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E64F6A6A-AF9B-E069-B2C9-E6B7647AC03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9812357"/>
              </p:ext>
            </p:extLst>
          </p:nvPr>
        </p:nvGraphicFramePr>
        <p:xfrm>
          <a:off x="838200" y="1447800"/>
          <a:ext cx="8382000" cy="472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urinio vietos rezervavimo ženklas 7">
            <a:extLst>
              <a:ext uri="{FF2B5EF4-FFF2-40B4-BE49-F238E27FC236}">
                <a16:creationId xmlns:a16="http://schemas.microsoft.com/office/drawing/2014/main" xmlns="" id="{289909F4-7D41-D319-FAD4-0CDC0E22C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15450" y="1562100"/>
            <a:ext cx="2609850" cy="4614863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Trečdalis mokinių nesėkmės atveju jaučiasi blogai, nenori daugiau bandyti.</a:t>
            </a:r>
          </a:p>
          <a:p>
            <a:r>
              <a:rPr lang="lt-LT" dirty="0"/>
              <a:t>Daugiau nei pusė mokinių suvokia, kad nesėkmės pasitaiko, todėl  jaučiasi gerai.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419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7FB2EFCA-B375-3DA9-9A1F-D9C4F3784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6025"/>
          </a:xfrm>
        </p:spPr>
        <p:txBody>
          <a:bodyPr/>
          <a:lstStyle/>
          <a:p>
            <a:r>
              <a:rPr lang="lt-LT" dirty="0"/>
              <a:t>14. </a:t>
            </a:r>
            <a:r>
              <a:rPr lang="fi-FI" dirty="0"/>
              <a:t>Kas mažina Tavo pasitikėjimą savimi?</a:t>
            </a:r>
            <a:endParaRPr lang="en-US" dirty="0"/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59DD33A4-1819-60F6-90FC-E6F5613BD71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90773587"/>
              </p:ext>
            </p:extLst>
          </p:nvPr>
        </p:nvGraphicFramePr>
        <p:xfrm>
          <a:off x="838200" y="1825625"/>
          <a:ext cx="809625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urinio vietos rezervavimo ženklas 4">
            <a:extLst>
              <a:ext uri="{FF2B5EF4-FFF2-40B4-BE49-F238E27FC236}">
                <a16:creationId xmlns:a16="http://schemas.microsoft.com/office/drawing/2014/main" xmlns="" id="{C472473F-7C60-1AEB-1AE8-203CE98C6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34500" y="1825625"/>
            <a:ext cx="2466975" cy="4351338"/>
          </a:xfrm>
        </p:spPr>
        <p:txBody>
          <a:bodyPr/>
          <a:lstStyle/>
          <a:p>
            <a:r>
              <a:rPr lang="lt-LT" dirty="0"/>
              <a:t>Dominuoja mokinių patirtos ankstesnės nesėkmės ir savęs nuvertinimas.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498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9B2D2E6B-D058-118C-90F3-E8C65BE39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15. </a:t>
            </a:r>
            <a:r>
              <a:rPr lang="en-US" dirty="0"/>
              <a:t>Ar Tavo poelgiai ar sprendimai dažnai priklauso nuo to, ko nori kiti?</a:t>
            </a:r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33FEDB1A-2CE1-9EFB-7A07-54E4AE11AA0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16628925"/>
              </p:ext>
            </p:extLst>
          </p:nvPr>
        </p:nvGraphicFramePr>
        <p:xfrm>
          <a:off x="838200" y="1825625"/>
          <a:ext cx="8267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urinio vietos rezervavimo ženklas 4">
            <a:extLst>
              <a:ext uri="{FF2B5EF4-FFF2-40B4-BE49-F238E27FC236}">
                <a16:creationId xmlns:a16="http://schemas.microsoft.com/office/drawing/2014/main" xmlns="" id="{608D83DF-1CA3-AF82-04BD-BD536EADA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05949" y="1825625"/>
            <a:ext cx="2181225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dirty="0"/>
              <a:t>Visų klasių mokiniai pripažįsta, kad kartais jų sprendimai priklauso nuo kitų norų. 38.1</a:t>
            </a:r>
            <a:r>
              <a:rPr lang="en-US" dirty="0"/>
              <a:t>% 5-6 klasi</a:t>
            </a:r>
            <a:r>
              <a:rPr lang="lt-LT" dirty="0"/>
              <a:t>ų</a:t>
            </a:r>
            <a:r>
              <a:rPr lang="en-US" dirty="0"/>
              <a:t> </a:t>
            </a:r>
            <a:r>
              <a:rPr lang="lt-LT" dirty="0"/>
              <a:t>mokinių teigia turintys  savo nuomonę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80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1D82DE6-E38D-68A5-758A-51A0619E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  <a:r>
              <a:rPr lang="lt-LT" dirty="0"/>
              <a:t>16. </a:t>
            </a:r>
            <a:r>
              <a:rPr lang="fi-FI" dirty="0"/>
              <a:t>Kaip jautiesi, kai aplinkiniai Tave sukritikuoja?</a:t>
            </a:r>
            <a:endParaRPr lang="en-US" dirty="0"/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11DCCCD7-3459-7489-BBFB-620704C7D33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2324094"/>
              </p:ext>
            </p:extLst>
          </p:nvPr>
        </p:nvGraphicFramePr>
        <p:xfrm>
          <a:off x="838200" y="1825625"/>
          <a:ext cx="828675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urinio vietos rezervavimo ženklas 4">
            <a:extLst>
              <a:ext uri="{FF2B5EF4-FFF2-40B4-BE49-F238E27FC236}">
                <a16:creationId xmlns:a16="http://schemas.microsoft.com/office/drawing/2014/main" xmlns="" id="{21A0F636-B79E-0383-315C-D5B40C662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34524" y="1825625"/>
            <a:ext cx="2228849" cy="4351338"/>
          </a:xfrm>
        </p:spPr>
        <p:txBody>
          <a:bodyPr/>
          <a:lstStyle/>
          <a:p>
            <a:r>
              <a:rPr lang="lt-LT" dirty="0"/>
              <a:t>Aplinkinių kritika sukelia blogus, nemalonius pojūčius, labiausiai tai teigia 5-6 klasių mokiniai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883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CD54B2BF-362B-9925-EB5D-46B2C9FAF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17. Kas labiausia stiprina Tavo pasitikėjimą savimi? (Pateikite savo atsakymus)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833A2B49-2305-1B77-8569-4C4BD36E4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„</a:t>
            </a:r>
            <a:r>
              <a:rPr lang="it-IT" dirty="0"/>
              <a:t>Mano pasitikėjimą stiprina labiausiai mano šeima</a:t>
            </a:r>
            <a:r>
              <a:rPr lang="lt-LT" dirty="0"/>
              <a:t>“ (teigia 10 5-6 klasių mokinių).</a:t>
            </a:r>
          </a:p>
          <a:p>
            <a:r>
              <a:rPr lang="lt-LT" dirty="0"/>
              <a:t>„Aš pats“, „Draugai“ (teigia 6 7-8 klasių mokiniai).</a:t>
            </a:r>
          </a:p>
          <a:p>
            <a:r>
              <a:rPr lang="lt-LT" dirty="0"/>
              <a:t>Sėkminga veikla ir aplinkiniai (teigia I-III klasių mokiniai).</a:t>
            </a:r>
          </a:p>
          <a:p>
            <a:r>
              <a:rPr lang="lt-LT" dirty="0"/>
              <a:t>Mokykla, mokytojai minimi keletą kartų visų respondentų teiginiuose.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1FD752D0-1003-11A5-82EE-2C5CFD97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Tyrimo apžvalga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340218B6-47B3-7A1C-9969-4129397E8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Tyrimo tikslas: Išsiaiškinti, kaip mokiniai vertina save, ar pasitiki savimi, kaip  pasitikėjimas savimi veikia mokinių mokymąsi.</a:t>
            </a:r>
          </a:p>
          <a:p>
            <a:r>
              <a:rPr lang="lt-LT" dirty="0"/>
              <a:t>Tyrimą atliko </a:t>
            </a:r>
            <a:r>
              <a:rPr lang="lt-LT" dirty="0" err="1"/>
              <a:t>Džiuljeta</a:t>
            </a:r>
            <a:r>
              <a:rPr lang="lt-LT" dirty="0"/>
              <a:t> Slavinskienė, fizinio ugdymo mokytoja metodininkė, Elena </a:t>
            </a:r>
            <a:r>
              <a:rPr lang="lt-LT" dirty="0" err="1"/>
              <a:t>Červiak</a:t>
            </a:r>
            <a:r>
              <a:rPr lang="lt-LT" dirty="0"/>
              <a:t>, istorijos mokytoja metodininkė</a:t>
            </a:r>
          </a:p>
          <a:p>
            <a:r>
              <a:rPr lang="lt-LT" dirty="0"/>
              <a:t>Tyrimui buvo sudaryta anketa: 18 uždaro tipo klausimų su pasirenkamais atsakymais ir 1 atviro tipo klausimas. </a:t>
            </a:r>
          </a:p>
          <a:p>
            <a:r>
              <a:rPr lang="lt-LT" dirty="0"/>
              <a:t>Tyrime buvo pakviesti dalyvauti 5-8, I-III klasių mokiniai, atsakymus pateikė 105 respondentai.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58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7C4C8048-B7BA-C278-7781-A30576CB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Išvados: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AE6AAC30-FEA5-B7A8-8E85-C7D4D9DDB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6350"/>
            <a:ext cx="10515600" cy="4900613"/>
          </a:xfrm>
        </p:spPr>
        <p:txBody>
          <a:bodyPr>
            <a:normAutofit/>
          </a:bodyPr>
          <a:lstStyle/>
          <a:p>
            <a:endParaRPr lang="lt-LT" dirty="0"/>
          </a:p>
          <a:p>
            <a:r>
              <a:rPr lang="lt-LT" dirty="0"/>
              <a:t>Tyrimas atskleidė, kad labiausiai patenkinti savi, jaučia savo vertę 5-6 klasių mokiniai, pusė apklaustų mokinių pasitiki savimi.</a:t>
            </a:r>
          </a:p>
          <a:p>
            <a:r>
              <a:rPr lang="lt-LT" dirty="0"/>
              <a:t>Absoliuti mokinių dauguma norėtų save gerbti dar labiau.</a:t>
            </a:r>
          </a:p>
          <a:p>
            <a:r>
              <a:rPr lang="lt-LT" dirty="0"/>
              <a:t>Visose klasėse vyrauja mokinių pasitikėjimas savo jėgomis imantis naujų mokymosi užduočių.</a:t>
            </a:r>
          </a:p>
          <a:p>
            <a:r>
              <a:rPr lang="lt-LT" dirty="0"/>
              <a:t>Daugiau nei pusė apklaustų mokinių pasitiki savimi kontrolinių darbų metu. </a:t>
            </a:r>
            <a:endParaRPr lang="en-US" dirty="0"/>
          </a:p>
          <a:p>
            <a:r>
              <a:rPr lang="lt-LT" dirty="0"/>
              <a:t> 5-6 klasių mokiniai teigia, kad aplinkinių kritika sukelia blogus, nemalonius pojūčius.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0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5D9C7479-28C5-06ED-E9EB-7B56BFA99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Rekomendacijos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D78DF86C-78D6-067D-D1CD-A1C4DD140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/>
              <a:t>Stiprindami mokinių pasitikėjimą savimi, mokymosi motyvaciją mokytojai turėtų patekti mokiniams grįžtamąjį ryšį, konstruktyvią kritiką, drąsinti ir skatinti imtis naujų veiklų.</a:t>
            </a:r>
          </a:p>
          <a:p>
            <a:r>
              <a:rPr lang="lt-LT" dirty="0"/>
              <a:t>Pasitikėjimo savimi stiprinimas ypatingai aktualus paauglystėje, 7-8 klasių mokinių mokytojai ir klasių vadovai turėtų tam skirti papildomą dėmesį.</a:t>
            </a:r>
          </a:p>
          <a:p>
            <a:r>
              <a:rPr lang="lt-LT" dirty="0"/>
              <a:t>Bendravimo ir bendradarbiavimo kultūros </a:t>
            </a:r>
            <a:r>
              <a:rPr lang="lt-LT"/>
              <a:t>stiprinimas gimnazijoje.</a:t>
            </a:r>
            <a:endParaRPr lang="lt-LT" dirty="0"/>
          </a:p>
          <a:p>
            <a:r>
              <a:rPr lang="lt-LT" sz="2400" dirty="0"/>
              <a:t>Metodinė pagalba „Sėkmingas mokymasis – kai veikiame drauge“, prieiga internete</a:t>
            </a:r>
            <a:endParaRPr lang="en-US" sz="2400" dirty="0"/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https://mail.google.com/mail/u/0?ui=2&amp;ik=1d7309ac62&amp;attid=0.3&amp;permmsgid=msg-a:r3386033700411104055&amp;th=180cd2f0d94a0c6f&amp;view=att&amp;disp=inline&amp;realattid=f_l38ss1yy2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3903649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97514178-01C5-D632-0824-A84AA24D1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Dėkoju už dėmesį</a:t>
            </a:r>
            <a:endParaRPr lang="en-US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0E57FC01-F5FB-D598-BD92-638671BAD0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39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B4A14B1D-4224-FDA8-D4FE-E71072AE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1. </a:t>
            </a:r>
            <a:r>
              <a:rPr lang="fi-FI" dirty="0"/>
              <a:t>Apskritai aš esu patenkintas (-a) savimi</a:t>
            </a:r>
            <a:br>
              <a:rPr lang="fi-FI" dirty="0"/>
            </a:br>
            <a:endParaRPr lang="en-US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xmlns="" id="{F562871F-A6FB-89DC-F5A2-E8F89852FA7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60977369"/>
              </p:ext>
            </p:extLst>
          </p:nvPr>
        </p:nvGraphicFramePr>
        <p:xfrm>
          <a:off x="838199" y="1247775"/>
          <a:ext cx="7581901" cy="49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F269B510-8A28-5992-1BFC-B64285A3A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53474" y="1825625"/>
            <a:ext cx="2600325" cy="4351338"/>
          </a:xfrm>
        </p:spPr>
        <p:txBody>
          <a:bodyPr/>
          <a:lstStyle/>
          <a:p>
            <a:r>
              <a:rPr lang="lt-LT" dirty="0"/>
              <a:t>Labiausiai patenkinti savimi yra 5-6 kl. mokiniai.</a:t>
            </a:r>
          </a:p>
          <a:p>
            <a:r>
              <a:rPr lang="lt-LT" dirty="0"/>
              <a:t>Nesutinka su šiuo  teiginių 16</a:t>
            </a:r>
            <a:r>
              <a:rPr lang="en-US" dirty="0"/>
              <a:t>%</a:t>
            </a:r>
            <a:r>
              <a:rPr lang="lt-LT" dirty="0"/>
              <a:t> 7-8</a:t>
            </a:r>
            <a:r>
              <a:rPr lang="en-US" dirty="0"/>
              <a:t> kl</a:t>
            </a:r>
            <a:r>
              <a:rPr lang="lt-LT" dirty="0"/>
              <a:t>as</a:t>
            </a:r>
            <a:r>
              <a:rPr lang="en-US" dirty="0"/>
              <a:t>i</a:t>
            </a:r>
            <a:r>
              <a:rPr lang="lt-LT" dirty="0"/>
              <a:t>ų</a:t>
            </a:r>
            <a:r>
              <a:rPr lang="en-US" dirty="0"/>
              <a:t> mokini</a:t>
            </a:r>
            <a:r>
              <a:rPr lang="lt-LT" dirty="0"/>
              <a:t>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693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87D8D6FB-0CF0-EC70-6DD3-C2E53A5C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/>
          <a:lstStyle/>
          <a:p>
            <a:r>
              <a:rPr lang="lt-LT" dirty="0"/>
              <a:t>2. </a:t>
            </a:r>
            <a:r>
              <a:rPr lang="en-US" dirty="0"/>
              <a:t>Kartais aš jaučiuosi esantis nieko vertas (-a)</a:t>
            </a:r>
          </a:p>
        </p:txBody>
      </p:sp>
      <p:graphicFrame>
        <p:nvGraphicFramePr>
          <p:cNvPr id="10" name="Turinio vietos rezervavimo ženklas 9">
            <a:extLst>
              <a:ext uri="{FF2B5EF4-FFF2-40B4-BE49-F238E27FC236}">
                <a16:creationId xmlns:a16="http://schemas.microsoft.com/office/drawing/2014/main" xmlns="" id="{BC4517FA-57D8-F921-D355-8228EF14E36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4769672"/>
              </p:ext>
            </p:extLst>
          </p:nvPr>
        </p:nvGraphicFramePr>
        <p:xfrm>
          <a:off x="838200" y="1447800"/>
          <a:ext cx="7581900" cy="472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FB1310E7-6EA4-065B-2FE8-A0C6F53B7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15400" y="1825625"/>
            <a:ext cx="2438400" cy="4351338"/>
          </a:xfrm>
        </p:spPr>
        <p:txBody>
          <a:bodyPr/>
          <a:lstStyle/>
          <a:p>
            <a:r>
              <a:rPr lang="lt-LT" dirty="0"/>
              <a:t>Su teiginiu sutinka arba iš dalies sutinka labiausiai 5-8 klasių mokiniai.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5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B110959-0A13-F58F-3DFA-BBF27E5EA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3. Aš jaučiu, kad turiu daug gerų savybių</a:t>
            </a:r>
            <a:br>
              <a:rPr lang="lt-LT" dirty="0"/>
            </a:br>
            <a:endParaRPr lang="en-US" dirty="0"/>
          </a:p>
        </p:txBody>
      </p:sp>
      <p:graphicFrame>
        <p:nvGraphicFramePr>
          <p:cNvPr id="8" name="Turinio vietos rezervavimo ženklas 7">
            <a:extLst>
              <a:ext uri="{FF2B5EF4-FFF2-40B4-BE49-F238E27FC236}">
                <a16:creationId xmlns:a16="http://schemas.microsoft.com/office/drawing/2014/main" xmlns="" id="{F9285BA6-EC24-F5F1-DE6F-E69EC8E082A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5341205"/>
              </p:ext>
            </p:extLst>
          </p:nvPr>
        </p:nvGraphicFramePr>
        <p:xfrm>
          <a:off x="838199" y="1314450"/>
          <a:ext cx="8048625" cy="4862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95AD42A7-74A9-5475-200F-1A8BFBD02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39225" y="1825625"/>
            <a:ext cx="2514599" cy="4351338"/>
          </a:xfrm>
        </p:spPr>
        <p:txBody>
          <a:bodyPr/>
          <a:lstStyle/>
          <a:p>
            <a:r>
              <a:rPr lang="lt-LT" dirty="0"/>
              <a:t>Sutinka arba iš dalies sutinka 93.4</a:t>
            </a:r>
            <a:r>
              <a:rPr lang="en-US" dirty="0"/>
              <a:t>% </a:t>
            </a:r>
            <a:r>
              <a:rPr lang="lt-LT" dirty="0"/>
              <a:t> I-III kl. </a:t>
            </a:r>
            <a:r>
              <a:rPr lang="en-US" dirty="0"/>
              <a:t>apklaust</a:t>
            </a:r>
            <a:r>
              <a:rPr lang="lt-LT" dirty="0"/>
              <a:t>ų mokinių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2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B110959-0A13-F58F-3DFA-BBF27E5EA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lt-LT" dirty="0"/>
              <a:t>4. Man atrodo, kad darbus atlieku taip pat gerai, kaip ir dauguma kitų žmonių</a:t>
            </a:r>
            <a:br>
              <a:rPr lang="lt-LT" dirty="0"/>
            </a:br>
            <a:endParaRPr lang="en-US" dirty="0"/>
          </a:p>
        </p:txBody>
      </p:sp>
      <p:graphicFrame>
        <p:nvGraphicFramePr>
          <p:cNvPr id="8" name="Turinio vietos rezervavimo ženklas 7">
            <a:extLst>
              <a:ext uri="{FF2B5EF4-FFF2-40B4-BE49-F238E27FC236}">
                <a16:creationId xmlns:a16="http://schemas.microsoft.com/office/drawing/2014/main" xmlns="" id="{F9285BA6-EC24-F5F1-DE6F-E69EC8E082A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500246"/>
              </p:ext>
            </p:extLst>
          </p:nvPr>
        </p:nvGraphicFramePr>
        <p:xfrm>
          <a:off x="838199" y="1825624"/>
          <a:ext cx="7896226" cy="457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15925E6C-3E0F-5E8F-2CEE-763B70636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63024" y="1825625"/>
            <a:ext cx="2390775" cy="4351338"/>
          </a:xfrm>
        </p:spPr>
        <p:txBody>
          <a:bodyPr/>
          <a:lstStyle/>
          <a:p>
            <a:r>
              <a:rPr lang="lt-LT" dirty="0"/>
              <a:t>Mažiausiai su tinka arba visiškai sutinka 7-8 klasių mokiniai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5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E8A66D5-B619-F41B-572B-9C1F6668E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1250"/>
          </a:xfrm>
        </p:spPr>
        <p:txBody>
          <a:bodyPr/>
          <a:lstStyle/>
          <a:p>
            <a:r>
              <a:rPr lang="lt-LT" dirty="0"/>
              <a:t>5. </a:t>
            </a:r>
            <a:r>
              <a:rPr lang="en-US" dirty="0"/>
              <a:t>Aš manau, kad galiu ne daug kuo didžiuotis</a:t>
            </a:r>
            <a:r>
              <a:rPr lang="lt-LT" dirty="0"/>
              <a:t>. </a:t>
            </a:r>
            <a:endParaRPr lang="en-US" dirty="0"/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797F81F6-050D-EBA4-4B77-1238755AC74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6488072"/>
              </p:ext>
            </p:extLst>
          </p:nvPr>
        </p:nvGraphicFramePr>
        <p:xfrm>
          <a:off x="838199" y="1476375"/>
          <a:ext cx="8143876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4D1CE2AA-7539-C83E-F290-C6D99ED91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63074" y="1609725"/>
            <a:ext cx="2200275" cy="4567238"/>
          </a:xfrm>
        </p:spPr>
        <p:txBody>
          <a:bodyPr/>
          <a:lstStyle/>
          <a:p>
            <a:r>
              <a:rPr lang="lt-LT" dirty="0"/>
              <a:t>Sutinka arba iš dalies sutinka 70.2</a:t>
            </a:r>
            <a:r>
              <a:rPr lang="en-US" dirty="0"/>
              <a:t>% 7-8 klasi</a:t>
            </a:r>
            <a:r>
              <a:rPr lang="lt-LT" dirty="0"/>
              <a:t>ų</a:t>
            </a:r>
            <a:r>
              <a:rPr lang="en-US" dirty="0"/>
              <a:t> mokini</a:t>
            </a:r>
            <a:r>
              <a:rPr lang="lt-LT" dirty="0"/>
              <a:t>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45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D8210876-D9EC-3863-0842-9E7D2ECC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2300" cy="1325563"/>
          </a:xfrm>
        </p:spPr>
        <p:txBody>
          <a:bodyPr/>
          <a:lstStyle/>
          <a:p>
            <a:r>
              <a:rPr lang="lt-LT" dirty="0"/>
              <a:t>6. </a:t>
            </a:r>
            <a:r>
              <a:rPr lang="en-US" dirty="0"/>
              <a:t>Kartais aš galvoju, kad esu niekam tikęs(-usi)</a:t>
            </a:r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68657E69-7F10-D093-7CA5-6048258EA86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919559"/>
              </p:ext>
            </p:extLst>
          </p:nvPr>
        </p:nvGraphicFramePr>
        <p:xfrm>
          <a:off x="838199" y="1825625"/>
          <a:ext cx="81057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022B72A2-29F3-90B4-1E77-B7943B4D7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72600" y="1825625"/>
            <a:ext cx="1981200" cy="4351338"/>
          </a:xfrm>
        </p:spPr>
        <p:txBody>
          <a:bodyPr/>
          <a:lstStyle/>
          <a:p>
            <a:r>
              <a:rPr lang="lt-LT" dirty="0"/>
              <a:t>Sutinka arba iš dalies sutinka 64.67-8 klasių  mokiniai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9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EA044631-E65E-D3CD-C61B-B5CC5A44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7. </a:t>
            </a:r>
            <a:r>
              <a:rPr lang="en-US" dirty="0"/>
              <a:t>Manau, kad esu nemažiau vertingas žmogus nei kiti</a:t>
            </a:r>
          </a:p>
        </p:txBody>
      </p:sp>
      <p:graphicFrame>
        <p:nvGraphicFramePr>
          <p:cNvPr id="4" name="Turinio vietos rezervavimo ženklas 7">
            <a:extLst>
              <a:ext uri="{FF2B5EF4-FFF2-40B4-BE49-F238E27FC236}">
                <a16:creationId xmlns:a16="http://schemas.microsoft.com/office/drawing/2014/main" xmlns="" id="{47EB3482-3170-E401-4F64-4EE321C2BD5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00935670"/>
              </p:ext>
            </p:extLst>
          </p:nvPr>
        </p:nvGraphicFramePr>
        <p:xfrm>
          <a:off x="838199" y="1690688"/>
          <a:ext cx="8220076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C3034891-ABBE-B01C-586F-228DBE4BF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10701" y="1438275"/>
            <a:ext cx="2181224" cy="4738688"/>
          </a:xfrm>
        </p:spPr>
        <p:txBody>
          <a:bodyPr/>
          <a:lstStyle/>
          <a:p>
            <a:r>
              <a:rPr lang="lt-LT" dirty="0"/>
              <a:t>Labiausiai su teiginiu sutinka arba sutinka iš dalies I-III klasių mokiniai, nesutinka 6-7 klasių mokiniai.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11344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710</Words>
  <Application>Microsoft Office PowerPoint</Application>
  <PresentationFormat>Plačiaekranė</PresentationFormat>
  <Paragraphs>61</Paragraphs>
  <Slides>22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„Office“ tema</vt:lpstr>
      <vt:lpstr>Tyrimo „Mokinių pasitikėjimo savimi ir savo galiomis įtaką pasiekimų rezultatams ir mokymosi motyvacijai“ pristatymas </vt:lpstr>
      <vt:lpstr>Tyrimo apžvalga</vt:lpstr>
      <vt:lpstr>1. Apskritai aš esu patenkintas (-a) savimi </vt:lpstr>
      <vt:lpstr>2. Kartais aš jaučiuosi esantis nieko vertas (-a)</vt:lpstr>
      <vt:lpstr>3. Aš jaučiu, kad turiu daug gerų savybių </vt:lpstr>
      <vt:lpstr> 4. Man atrodo, kad darbus atlieku taip pat gerai, kaip ir dauguma kitų žmonių </vt:lpstr>
      <vt:lpstr>5. Aš manau, kad galiu ne daug kuo didžiuotis. </vt:lpstr>
      <vt:lpstr>6. Kartais aš galvoju, kad esu niekam tikęs(-usi)</vt:lpstr>
      <vt:lpstr>7. Manau, kad esu nemažiau vertingas žmogus nei kiti</vt:lpstr>
      <vt:lpstr>8. Aš norėčiau labiau save gerbti:</vt:lpstr>
      <vt:lpstr>9. Apskritai, esu linkęs (-usi) manyti, kad esu nevykėlis (-ė)</vt:lpstr>
      <vt:lpstr>10. Aš teigiamai žiūriu į save</vt:lpstr>
      <vt:lpstr>11. Aš pasitikiu savimi ir savo jėgomis imdamasis(-si) naujų mokymosi užduočių ar darbų</vt:lpstr>
      <vt:lpstr>12. Atsikaitymų, kontrolinių darbų metu pasitikiu savimi, nes:</vt:lpstr>
      <vt:lpstr>13. Kaip jautiesi, kai kas nors nepasiseka? </vt:lpstr>
      <vt:lpstr>14. Kas mažina Tavo pasitikėjimą savimi?</vt:lpstr>
      <vt:lpstr>15. Ar Tavo poelgiai ar sprendimai dažnai priklauso nuo to, ko nori kiti?</vt:lpstr>
      <vt:lpstr> 16. Kaip jautiesi, kai aplinkiniai Tave sukritikuoja?</vt:lpstr>
      <vt:lpstr>17. Kas labiausia stiprina Tavo pasitikėjimą savimi? (Pateikite savo atsakymus)</vt:lpstr>
      <vt:lpstr>Išvados:</vt:lpstr>
      <vt:lpstr>Rekomendacijos</vt:lpstr>
      <vt:lpstr>Dėkoju už dėmesį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Tyrimo „Mokinių pasitikėjimo savimi ir savo galiomis įtaką pasiekimų rezultatams ir mokymosi motyvacijai“ pristatymas</dc:title>
  <dc:creator>ELENA ČERVIAK</dc:creator>
  <cp:lastModifiedBy>PavaduotojaRK</cp:lastModifiedBy>
  <cp:revision>29</cp:revision>
  <dcterms:created xsi:type="dcterms:W3CDTF">2022-05-22T21:18:27Z</dcterms:created>
  <dcterms:modified xsi:type="dcterms:W3CDTF">2023-01-03T11:23:31Z</dcterms:modified>
</cp:coreProperties>
</file>