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Lapas1!$A$2:$A$3</c:f>
              <c:strCache>
                <c:ptCount val="2"/>
                <c:pt idx="0">
                  <c:v>2021 m.</c:v>
                </c:pt>
                <c:pt idx="1">
                  <c:v>2022 m.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16.7</c:v>
                </c:pt>
                <c:pt idx="1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98F-4EFA-BE47-0C2835E6AB8D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Lapas1!$A$2:$A$3</c:f>
              <c:strCache>
                <c:ptCount val="2"/>
                <c:pt idx="0">
                  <c:v>2021 m.</c:v>
                </c:pt>
                <c:pt idx="1">
                  <c:v>2022 m.</c:v>
                </c:pt>
              </c:strCache>
            </c:strRef>
          </c:cat>
          <c:val>
            <c:numRef>
              <c:f>Lapas1!$C$2:$C$3</c:f>
              <c:numCache>
                <c:formatCode>General</c:formatCode>
                <c:ptCount val="2"/>
                <c:pt idx="0">
                  <c:v>45.8</c:v>
                </c:pt>
                <c:pt idx="1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98F-4EFA-BE47-0C2835E6AB8D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Lapas1!$A$2:$A$3</c:f>
              <c:strCache>
                <c:ptCount val="2"/>
                <c:pt idx="0">
                  <c:v>2021 m.</c:v>
                </c:pt>
                <c:pt idx="1">
                  <c:v>2022 m.</c:v>
                </c:pt>
              </c:strCache>
            </c:strRef>
          </c:cat>
          <c:val>
            <c:numRef>
              <c:f>Lapas1!$D$2:$D$3</c:f>
              <c:numCache>
                <c:formatCode>General</c:formatCode>
                <c:ptCount val="2"/>
                <c:pt idx="0">
                  <c:v>12.5</c:v>
                </c:pt>
                <c:pt idx="1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98F-4EFA-BE47-0C2835E6AB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5225848"/>
        <c:axId val="168033664"/>
      </c:barChart>
      <c:catAx>
        <c:axId val="55225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033664"/>
        <c:crosses val="autoZero"/>
        <c:auto val="1"/>
        <c:lblAlgn val="ctr"/>
        <c:lblOffset val="100"/>
        <c:noMultiLvlLbl val="0"/>
      </c:catAx>
      <c:valAx>
        <c:axId val="168033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5225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Lapas1!$B$2:$B$3</c:f>
              <c:numCache>
                <c:formatCode>General</c:formatCode>
                <c:ptCount val="2"/>
                <c:pt idx="0">
                  <c:v>12.5</c:v>
                </c:pt>
                <c:pt idx="1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648-483E-9B9B-FBC419485BC5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Lapas1!$C$2:$C$3</c:f>
              <c:numCache>
                <c:formatCode>General</c:formatCode>
                <c:ptCount val="2"/>
                <c:pt idx="0">
                  <c:v>33.299999999999997</c:v>
                </c:pt>
                <c:pt idx="1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648-483E-9B9B-FBC419485BC5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Lapas1!$A$2:$A$3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Lapas1!$D$2:$D$3</c:f>
              <c:numCache>
                <c:formatCode>General</c:formatCode>
                <c:ptCount val="2"/>
                <c:pt idx="0">
                  <c:v>20.8</c:v>
                </c:pt>
                <c:pt idx="1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648-483E-9B9B-FBC419485B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354192"/>
        <c:axId val="3097928"/>
      </c:barChart>
      <c:catAx>
        <c:axId val="16935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097928"/>
        <c:crosses val="autoZero"/>
        <c:auto val="1"/>
        <c:lblAlgn val="ctr"/>
        <c:lblOffset val="100"/>
        <c:noMultiLvlLbl val="0"/>
      </c:catAx>
      <c:valAx>
        <c:axId val="3097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93541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Lapas1!$A$2:$A$3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Lapas1!$B$2:$B$3</c:f>
              <c:numCache>
                <c:formatCode>General</c:formatCode>
                <c:ptCount val="2"/>
                <c:pt idx="0">
                  <c:v>25</c:v>
                </c:pt>
                <c:pt idx="1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4E8-43EA-B840-DE725C7790FD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Lapas1!$A$2:$A$3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Lapas1!$C$2:$C$3</c:f>
              <c:numCache>
                <c:formatCode>General</c:formatCode>
                <c:ptCount val="2"/>
                <c:pt idx="0">
                  <c:v>37.5</c:v>
                </c:pt>
                <c:pt idx="1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4E8-43EA-B840-DE725C7790FD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Lapas1!$A$2:$A$3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Lapas1!$D$2:$D$3</c:f>
              <c:numCache>
                <c:formatCode>General</c:formatCode>
                <c:ptCount val="2"/>
                <c:pt idx="0">
                  <c:v>25</c:v>
                </c:pt>
                <c:pt idx="1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4E8-43EA-B840-DE725C7790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324280"/>
        <c:axId val="170209864"/>
      </c:barChart>
      <c:catAx>
        <c:axId val="169324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0209864"/>
        <c:crosses val="autoZero"/>
        <c:auto val="1"/>
        <c:lblAlgn val="ctr"/>
        <c:lblOffset val="100"/>
        <c:noMultiLvlLbl val="0"/>
      </c:catAx>
      <c:valAx>
        <c:axId val="170209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93242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259184241841159E-2"/>
          <c:y val="1.9130651748274819E-2"/>
          <c:w val="0.90543636225536106"/>
          <c:h val="0.791362193383022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Akademinė paž.</c:v>
                </c:pt>
                <c:pt idx="1">
                  <c:v>Kognityvinė paž.</c:v>
                </c:pt>
                <c:pt idx="2">
                  <c:v>Socialinė paž.</c:v>
                </c:pt>
                <c:pt idx="3">
                  <c:v>Emocinė paž.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58.3</c:v>
                </c:pt>
                <c:pt idx="1">
                  <c:v>8.3000000000000007</c:v>
                </c:pt>
                <c:pt idx="2">
                  <c:v>12.5</c:v>
                </c:pt>
                <c:pt idx="3">
                  <c:v>12.5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0C-4BB2-ABCA-E4B4F9156FAE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Akademinė paž.</c:v>
                </c:pt>
                <c:pt idx="1">
                  <c:v>Kognityvinė paž.</c:v>
                </c:pt>
                <c:pt idx="2">
                  <c:v>Socialinė paž.</c:v>
                </c:pt>
                <c:pt idx="3">
                  <c:v>Emocinė paž.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65.3</c:v>
                </c:pt>
                <c:pt idx="1">
                  <c:v>4.4000000000000004</c:v>
                </c:pt>
                <c:pt idx="2">
                  <c:v>20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10C-4BB2-ABCA-E4B4F9156FAE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Akademinė paž.</c:v>
                </c:pt>
                <c:pt idx="1">
                  <c:v>Kognityvinė paž.</c:v>
                </c:pt>
                <c:pt idx="2">
                  <c:v>Socialinė paž.</c:v>
                </c:pt>
                <c:pt idx="3">
                  <c:v>Emocinė paž.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10C-4BB2-ABCA-E4B4F9156F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9726512"/>
        <c:axId val="169727296"/>
      </c:barChart>
      <c:catAx>
        <c:axId val="16972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9727296"/>
        <c:crosses val="autoZero"/>
        <c:auto val="1"/>
        <c:lblAlgn val="ctr"/>
        <c:lblOffset val="100"/>
        <c:noMultiLvlLbl val="0"/>
      </c:catAx>
      <c:valAx>
        <c:axId val="16972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97265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Lapas1!$B$2:$B$3</c:f>
              <c:numCache>
                <c:formatCode>General</c:formatCode>
                <c:ptCount val="2"/>
                <c:pt idx="0">
                  <c:v>16.7</c:v>
                </c:pt>
                <c:pt idx="1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53B-4C53-8BA4-790B591A515C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Sutinku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Lapas1!$A$2:$A$3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Lapas1!$C$2:$C$3</c:f>
              <c:numCache>
                <c:formatCode>General</c:formatCode>
                <c:ptCount val="2"/>
                <c:pt idx="0">
                  <c:v>70.8</c:v>
                </c:pt>
                <c:pt idx="1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53B-4C53-8BA4-790B591A515C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Nei sutinku, nei nesutinku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Lapas1!$A$2:$A$3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Lapas1!$D$2:$D$3</c:f>
              <c:numCache>
                <c:formatCode>General</c:formatCode>
                <c:ptCount val="2"/>
                <c:pt idx="0">
                  <c:v>12.5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53B-4C53-8BA4-790B591A5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728472"/>
        <c:axId val="169728864"/>
      </c:barChart>
      <c:catAx>
        <c:axId val="169728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9728864"/>
        <c:crosses val="autoZero"/>
        <c:auto val="1"/>
        <c:lblAlgn val="ctr"/>
        <c:lblOffset val="100"/>
        <c:noMultiLvlLbl val="0"/>
      </c:catAx>
      <c:valAx>
        <c:axId val="16972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97284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6569D-7356-4814-8B46-15ED1F8D8A67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30FB0-CC6D-461D-8AD9-C217FA38C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12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430FB0-CC6D-461D-8AD9-C217FA38C97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85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8698DF57-D421-C5D3-49F7-E883A5257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xmlns="" id="{F257230F-84AA-BCFE-6B46-E725F809D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99B0E22E-32F5-7458-403D-D9FF91F89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F6D-B58C-4550-8A3A-B9A6FE190672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148CEE61-735B-087E-7C33-0E4A05E43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22EB9D79-30B0-4CA9-4427-C224002F7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7E52-F266-414C-A3CE-71B1336AA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24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4A6C0434-2314-FC90-69F5-2D4F8C2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xmlns="" id="{37EDCA6E-92F9-6924-617A-FC2A60DD7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512318E1-4C0B-7EA1-45E5-027CB893D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F6D-B58C-4550-8A3A-B9A6FE190672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B5128454-546E-BE7E-8B20-DE27A6EB6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90253E3D-1EFA-50B6-57F3-1B06275E8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7E52-F266-414C-A3CE-71B1336AA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6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xmlns="" id="{3DC66B6A-20A7-639C-A514-4A4209FEF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xmlns="" id="{97B6F310-DD5F-CD27-61AF-BEC665EE2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53CBD3CD-6717-39BE-5A33-720DF84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F6D-B58C-4550-8A3A-B9A6FE190672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B9CCF6C2-8857-33DD-B0F9-2D5397EA3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B7C5C973-2ED6-13B7-41AC-BA0FB8BF9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7E52-F266-414C-A3CE-71B1336AA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6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F3FF379F-665B-8556-73B6-532981C11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960AB417-60E0-45F5-A7DA-82421410C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7D5504D4-BF57-7DC3-0CA9-3D0409333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F6D-B58C-4550-8A3A-B9A6FE190672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FD1EF8E0-2679-DD99-D4B5-36C417C31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035C54DF-F5AF-A968-31CD-BB27EC13F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7E52-F266-414C-A3CE-71B1336AA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9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DC1CD67F-987D-67BC-A912-1F3C671E4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A844F0FC-45F2-6560-31B3-481FE2743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A4B645A3-A60A-6A74-D123-D4600EE9B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F6D-B58C-4550-8A3A-B9A6FE190672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D9A2170C-6C03-12A0-9F2C-D1B931B46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CE19033E-D331-1C93-3027-FA284B61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7E52-F266-414C-A3CE-71B1336AA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1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EA92DE4A-7486-E317-5F3D-5FB6D2D73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7258653C-CD9A-93B8-CB38-E8E8014731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7947E5EE-6BFC-762F-5558-A7A8EAC5C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7E905763-508A-9FFA-D76B-628450545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F6D-B58C-4550-8A3A-B9A6FE190672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B862D9E7-211C-F873-D3A1-413FC36C5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39CC0671-1907-FAC8-7260-55A09A51B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7E52-F266-414C-A3CE-71B1336AA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92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39CA105B-7C8A-34FE-EEC7-91F61FB99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2F72E026-6F10-2DDE-6EA1-5A44E16CC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62B8BC6D-F8A1-AAEB-1EB1-D68E066559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xmlns="" id="{21D57D65-C1F1-0A01-9A6E-8D988B0B5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xmlns="" id="{B363925E-B6C7-037A-D9B7-821364F12C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xmlns="" id="{458906B1-2344-9B08-7BFA-B309DCAB7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F6D-B58C-4550-8A3A-B9A6FE190672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xmlns="" id="{7DC5EADC-C2D5-3EC7-A07A-E26926A88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xmlns="" id="{8C977655-16C3-671E-B3E0-B697DBEE0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7E52-F266-414C-A3CE-71B1336AA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5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D963D0D2-1E59-BCE6-B812-A49D671AF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xmlns="" id="{7194E892-B5F1-A0B6-2896-A217CF6E4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F6D-B58C-4550-8A3A-B9A6FE190672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xmlns="" id="{D59917BE-9431-8E86-1963-6FE835ACA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xmlns="" id="{D35EBC1E-4057-5682-AAAE-598ECD42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7E52-F266-414C-A3CE-71B1336AA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7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xmlns="" id="{A9913ABD-82FA-1C1A-E137-E04C529C7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F6D-B58C-4550-8A3A-B9A6FE190672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xmlns="" id="{D1BEE91A-F461-08AC-85FA-3ADAAE816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xmlns="" id="{F74E2452-CF60-A922-BC11-42B8732EE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7E52-F266-414C-A3CE-71B1336AA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78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6B55F8A3-2930-11A2-07B5-0F191DA16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6FD02A73-F47D-EE24-C34C-940BEED95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xmlns="" id="{BBCA0DF0-928B-E8D8-031B-384D4DD64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20C3776D-12F0-1D34-19D9-1F777E85A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F6D-B58C-4550-8A3A-B9A6FE190672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C4DE4F78-A1CD-7423-0748-6ADA47768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D8ABD1F2-8FC1-C0E8-71E0-F40D66320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7E52-F266-414C-A3CE-71B1336AA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29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037674D0-DB49-3332-3127-A04F05016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xmlns="" id="{94EEFCA3-9AF5-2C13-EBE3-95296E4D0B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xmlns="" id="{3E746957-9150-90D2-2627-6AD175E56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1E4CAEF0-2626-3D96-EA68-D622DB70E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F6D-B58C-4550-8A3A-B9A6FE190672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7EEFD2B2-5852-F1FA-85F3-249BB5203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E9115B43-75D0-2669-5278-A4FB898B9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7E52-F266-414C-A3CE-71B1336AA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4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xmlns="" id="{DCD5114E-D669-AE89-4D9C-44CDACAB0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4DCE5564-C685-84F6-B3A3-12ED4F16F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3BE3CCF9-1047-4E7E-6AF1-0FAA86BB89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94F6D-B58C-4550-8A3A-B9A6FE190672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D97026BF-CED7-AE54-5CCE-9E06C16BA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FD6EADBA-6CD5-0AA1-F280-8A8EE3CBE8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E7E52-F266-414C-A3CE-71B1336AA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0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89D7A3FC-A1B0-FAE8-552E-92966A2E3B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b="1" dirty="0"/>
              <a:t>Mokinių asmeninę mokymosi pažangą lemiantys veiksniai</a:t>
            </a:r>
            <a:endParaRPr lang="en-US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xmlns="" id="{65919007-8885-0875-EEFD-4ECC7E9808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/>
              <a:t>2022 m. lapkričio 03 d.</a:t>
            </a:r>
          </a:p>
          <a:p>
            <a:r>
              <a:rPr lang="lt-LT" dirty="0"/>
              <a:t>Trakų r. Rūdiškių gimnazija</a:t>
            </a:r>
          </a:p>
          <a:p>
            <a:r>
              <a:rPr lang="lt-LT" dirty="0"/>
              <a:t>Mokytojų tarybos posėdis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96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59E3F691-6A44-B288-F984-8EB03CCCE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Mokinių asmeninei mokymosi pažangai fiksuoti, analizuoti naudojami (2022m.):</a:t>
            </a:r>
            <a:endParaRPr lang="en-US" dirty="0"/>
          </a:p>
        </p:txBody>
      </p:sp>
      <p:pic>
        <p:nvPicPr>
          <p:cNvPr id="4" name="Turinio vietos rezervavimo ženklas 3">
            <a:extLst>
              <a:ext uri="{FF2B5EF4-FFF2-40B4-BE49-F238E27FC236}">
                <a16:creationId xmlns:a16="http://schemas.microsoft.com/office/drawing/2014/main" xmlns="" id="{CE2E4F93-32EF-8047-BF4F-315B259DF5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130" y="1787684"/>
            <a:ext cx="6667500" cy="4000500"/>
          </a:xfrm>
          <a:prstGeom prst="rect">
            <a:avLst/>
          </a:prstGeom>
        </p:spPr>
      </p:pic>
      <p:graphicFrame>
        <p:nvGraphicFramePr>
          <p:cNvPr id="5" name="Lentelė 4">
            <a:extLst>
              <a:ext uri="{FF2B5EF4-FFF2-40B4-BE49-F238E27FC236}">
                <a16:creationId xmlns:a16="http://schemas.microsoft.com/office/drawing/2014/main" xmlns="" id="{CA0C6B2E-A343-6CCA-1986-3380E2474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354548"/>
              </p:ext>
            </p:extLst>
          </p:nvPr>
        </p:nvGraphicFramePr>
        <p:xfrm>
          <a:off x="7609840" y="2164715"/>
          <a:ext cx="4126230" cy="4328160"/>
        </p:xfrm>
        <a:graphic>
          <a:graphicData uri="http://schemas.openxmlformats.org/drawingml/2006/table">
            <a:tbl>
              <a:tblPr/>
              <a:tblGrid>
                <a:gridCol w="2139950">
                  <a:extLst>
                    <a:ext uri="{9D8B030D-6E8A-4147-A177-3AD203B41FA5}">
                      <a16:colId xmlns:a16="http://schemas.microsoft.com/office/drawing/2014/main" xmlns="" val="2461543637"/>
                    </a:ext>
                  </a:extLst>
                </a:gridCol>
                <a:gridCol w="909320">
                  <a:extLst>
                    <a:ext uri="{9D8B030D-6E8A-4147-A177-3AD203B41FA5}">
                      <a16:colId xmlns:a16="http://schemas.microsoft.com/office/drawing/2014/main" xmlns="" val="239983712"/>
                    </a:ext>
                  </a:extLst>
                </a:gridCol>
                <a:gridCol w="1076960">
                  <a:extLst>
                    <a:ext uri="{9D8B030D-6E8A-4147-A177-3AD203B41FA5}">
                      <a16:colId xmlns:a16="http://schemas.microsoft.com/office/drawing/2014/main" xmlns="" val="406990132"/>
                    </a:ext>
                  </a:extLst>
                </a:gridCol>
              </a:tblGrid>
              <a:tr h="303962"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effectLst/>
                        </a:rPr>
                        <a:t>Atsakymo variantai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9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effectLst/>
                        </a:rPr>
                        <a:t>Kiekis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9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effectLst/>
                        </a:rPr>
                        <a:t>Santykis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4114745"/>
                  </a:ext>
                </a:extLst>
              </a:tr>
              <a:tr h="851092"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effectLst/>
                        </a:rPr>
                        <a:t>Mokytojo dienoraštį/mokytojo užrašus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effectLst/>
                        </a:rPr>
                        <a:t>11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effectLst/>
                        </a:rPr>
                        <a:t> 20.8% 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2027829"/>
                  </a:ext>
                </a:extLst>
              </a:tr>
              <a:tr h="851092">
                <a:tc>
                  <a:txBody>
                    <a:bodyPr/>
                    <a:lstStyle/>
                    <a:p>
                      <a:pPr fontAlgn="t"/>
                      <a:r>
                        <a:rPr lang="lt-LT" b="0" i="0">
                          <a:effectLst/>
                        </a:rPr>
                        <a:t>Mokinių pildomus periodinius pasiekimų lapus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effectLst/>
                        </a:rPr>
                        <a:t>7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effectLst/>
                        </a:rPr>
                        <a:t> 13.2% 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064288"/>
                  </a:ext>
                </a:extLst>
              </a:tr>
              <a:tr h="577527"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effectLst/>
                        </a:rPr>
                        <a:t>Kaupiamojo vertinimo sistemą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effectLst/>
                        </a:rPr>
                        <a:t>12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effectLst/>
                        </a:rPr>
                        <a:t> 22.6% 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3574424"/>
                  </a:ext>
                </a:extLst>
              </a:tr>
              <a:tr h="577527">
                <a:tc>
                  <a:txBody>
                    <a:bodyPr/>
                    <a:lstStyle/>
                    <a:p>
                      <a:pPr fontAlgn="t"/>
                      <a:r>
                        <a:rPr lang="lt-LT" b="0" i="0">
                          <a:effectLst/>
                        </a:rPr>
                        <a:t>Mokinių parašytus kontrolinius darbus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effectLst/>
                        </a:rPr>
                        <a:t>14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effectLst/>
                        </a:rPr>
                        <a:t> 26.4% 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2878284"/>
                  </a:ext>
                </a:extLst>
              </a:tr>
              <a:tr h="851092">
                <a:tc>
                  <a:txBody>
                    <a:bodyPr/>
                    <a:lstStyle/>
                    <a:p>
                      <a:pPr fontAlgn="t"/>
                      <a:r>
                        <a:rPr lang="lt-LT" b="0" i="0" dirty="0">
                          <a:solidFill>
                            <a:srgbClr val="92D050"/>
                          </a:solidFill>
                          <a:effectLst/>
                        </a:rPr>
                        <a:t>Mokinio mėnesio įvertinimų vidurkį </a:t>
                      </a:r>
                      <a:r>
                        <a:rPr lang="lt-LT" b="0" i="0" dirty="0" err="1">
                          <a:solidFill>
                            <a:srgbClr val="92D050"/>
                          </a:solidFill>
                          <a:effectLst/>
                        </a:rPr>
                        <a:t>Tamo</a:t>
                      </a:r>
                      <a:r>
                        <a:rPr lang="lt-LT" b="0" i="0" dirty="0">
                          <a:solidFill>
                            <a:srgbClr val="92D050"/>
                          </a:solidFill>
                          <a:effectLst/>
                        </a:rPr>
                        <a:t> dienyne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effectLst/>
                        </a:rPr>
                        <a:t>8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effectLst/>
                        </a:rPr>
                        <a:t> 15.1% 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3569968"/>
                  </a:ext>
                </a:extLst>
              </a:tr>
              <a:tr h="303962"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effectLst/>
                        </a:rPr>
                        <a:t>Kitą......................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effectLst/>
                        </a:rPr>
                        <a:t>1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effectLst/>
                        </a:rPr>
                        <a:t> 1.9% 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1502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024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818487C5-1640-8DE2-2AF0-A0F192B7A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Stebėti, matuoti mokinių asmeninę (mokymosi) pažangą mokytojams padėtų :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ABF059EC-B588-0146-CF8A-143598D07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/>
              <a:t>Programėlė </a:t>
            </a:r>
            <a:r>
              <a:rPr lang="lt-LT" dirty="0"/>
              <a:t>"</a:t>
            </a:r>
            <a:r>
              <a:rPr lang="lt-LT" dirty="0" err="1"/>
              <a:t>Reflectus</a:t>
            </a:r>
            <a:r>
              <a:rPr lang="lt-LT" dirty="0"/>
              <a:t>". Ši programėlė man patinka, nes padeda greičiau susisteminti duomenis ir juos galiu analizuoti man patogiu metu bei kontaktuoti su mokiniais. Norėčiau, kad programėlė veiktų visus mokslo metus.</a:t>
            </a:r>
          </a:p>
          <a:p>
            <a:r>
              <a:rPr lang="lt-LT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Jau taikau savo susikurtą asmeninės mokinio pažangos stebėjimo lentelę.</a:t>
            </a:r>
            <a:endParaRPr lang="lt-LT" dirty="0"/>
          </a:p>
          <a:p>
            <a:r>
              <a:rPr lang="lt-LT" b="0" i="0" dirty="0">
                <a:effectLst/>
              </a:rPr>
              <a:t>Vieninga visoje gimnazijoje sistema, kuri būtų pasiteisinusi praktikoje.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637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9B8D29D0-0623-2727-E03E-6BF5EC546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Išvados</a:t>
            </a:r>
            <a:r>
              <a:rPr lang="en-US" dirty="0"/>
              <a:t> 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920FCCCA-8EC3-4300-6F14-00EC96E57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240"/>
            <a:ext cx="10515600" cy="4764723"/>
          </a:xfrm>
        </p:spPr>
        <p:txBody>
          <a:bodyPr>
            <a:normAutofit fontScale="85000" lnSpcReduction="20000"/>
          </a:bodyPr>
          <a:lstStyle/>
          <a:p>
            <a:r>
              <a:rPr lang="lt-LT" dirty="0"/>
              <a:t>Mokytojai pedagoginių veiksnų įtaka mokinių asmeninei pažangai vertina labiau nei socialinių, asmeninių ir kultūrinių. </a:t>
            </a:r>
          </a:p>
          <a:p>
            <a:r>
              <a:rPr lang="lt-LT" dirty="0"/>
              <a:t>2022 m. socialinių, ekonominių ir kultūrinių veiksnių įtaką vertina mažiau, didesnė procentinė dalis įvertino 7 balais.</a:t>
            </a:r>
          </a:p>
          <a:p>
            <a:r>
              <a:rPr lang="lt-LT" dirty="0"/>
              <a:t> 2022 m. dauguma (19 mokytojų) įsivertino savo gebėjimą stebėti mokinių pažangą skalėje nuo  7 iki 9 balų.</a:t>
            </a:r>
          </a:p>
          <a:p>
            <a:r>
              <a:rPr lang="lt-LT" dirty="0"/>
              <a:t>Ugdymo procese dažniausiai pastebima mokinių akademinė pažanga. Svarbus augantys dėmesys mokinių emocinei, socialinei pažangai.</a:t>
            </a:r>
          </a:p>
          <a:p>
            <a:r>
              <a:rPr lang="lt-LT" dirty="0"/>
              <a:t>50% mokytojų stebi mokinių pažangą kiekvienoje pamokoje.  </a:t>
            </a:r>
          </a:p>
          <a:p>
            <a:r>
              <a:rPr lang="lt-LT" dirty="0"/>
              <a:t>Didesnė mokytojų procentinė dalis supranta formuojamojo vertinimo svarbą mokinių asmeninei pažangai, taiko jo strategijas.</a:t>
            </a:r>
          </a:p>
          <a:p>
            <a:r>
              <a:rPr lang="lt-LT" dirty="0"/>
              <a:t>Asmeninei pažangai fiksuoti, analizuoti mokytojai naudoja skirtingas priemones; didesnė mokytojų procentinė dalis naudojanti mokytojo užrašus, </a:t>
            </a:r>
            <a:r>
              <a:rPr lang="lt-LT" b="0" i="0" dirty="0">
                <a:effectLst/>
              </a:rPr>
              <a:t>analizuoja mokinio mėnesio įvertinimų vidurkį </a:t>
            </a:r>
            <a:r>
              <a:rPr lang="lt-LT" b="0" i="0" dirty="0" err="1">
                <a:effectLst/>
              </a:rPr>
              <a:t>Tamo</a:t>
            </a:r>
            <a:r>
              <a:rPr lang="lt-LT" b="0" i="0" dirty="0">
                <a:effectLst/>
              </a:rPr>
              <a:t> dienyne.</a:t>
            </a:r>
          </a:p>
          <a:p>
            <a:endParaRPr lang="lt-L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465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8077ABD9-5628-496C-F699-D16F07210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Rekomendacijos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8A8FCBC0-8E61-0229-3DC3-1C66252C8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Stebėti ir analizuoti mokinių asmeninę mokymosi pažangą remiantis gimnazijos susitarimais</a:t>
            </a:r>
            <a:r>
              <a:rPr lang="en-US" dirty="0"/>
              <a:t> (</a:t>
            </a:r>
            <a:r>
              <a:rPr lang="en-US" sz="1800" dirty="0">
                <a:solidFill>
                  <a:srgbClr val="000000"/>
                </a:solidFill>
              </a:rPr>
              <a:t>Tr</a:t>
            </a:r>
            <a:r>
              <a:rPr lang="lt-LT" sz="1800" b="0" i="0" u="none" strike="noStrike" dirty="0" err="1">
                <a:solidFill>
                  <a:srgbClr val="000000"/>
                </a:solidFill>
                <a:effectLst/>
              </a:rPr>
              <a:t>akų</a:t>
            </a:r>
            <a:r>
              <a:rPr lang="lt-LT" sz="1800" b="0" i="0" u="none" strike="noStrike" dirty="0">
                <a:solidFill>
                  <a:srgbClr val="000000"/>
                </a:solidFill>
                <a:effectLst/>
              </a:rPr>
              <a:t> r. Rūdiškių gimnazijos mokinių individualios pažangos stebėjimo ir fiksavimo tvarkos aprašu (Trakų r. Rūdiškių gimnazijos direktoriaus 2022-09-01 d. įsakymas Nr. OV-87)</a:t>
            </a:r>
            <a:r>
              <a:rPr lang="lt-LT" dirty="0"/>
              <a:t>. </a:t>
            </a:r>
          </a:p>
          <a:p>
            <a:r>
              <a:rPr lang="lt-LT" dirty="0"/>
              <a:t>Svarstyti galimybę pusmečių, mokslo metų pabaigoje akcentuoti kiekvieno mokinio padarytą asmeninę pažangą įvairiose srityse.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68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3CB55550-8B19-9FF2-F2CE-F5D7981CA5B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97280" y="16732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                              </a:t>
            </a:r>
            <a:r>
              <a:rPr lang="lt-LT" sz="4800" dirty="0"/>
              <a:t>Dėkojame už dėmesį</a:t>
            </a:r>
            <a:r>
              <a:rPr lang="en-US" sz="4800"/>
              <a:t>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05354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E9418B43-00B5-53BC-33FD-FCB8E5ECA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374EA401-F47E-C6EC-F462-173B04865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Trakų r. Rūdiškių gimnazijoje tyrimas- mokytojų apklausoje  „</a:t>
            </a:r>
            <a:r>
              <a:rPr lang="lt-LT" b="1" dirty="0"/>
              <a:t>Mokinių asmeninę mokymosi pažangą lemiantys veiksniai </a:t>
            </a:r>
            <a:r>
              <a:rPr lang="lt-LT" dirty="0"/>
              <a:t>“ atliktas 2021 m. spalio mėn., pakartotinis – </a:t>
            </a:r>
            <a:r>
              <a:rPr lang="en-US" dirty="0"/>
              <a:t>202</a:t>
            </a:r>
            <a:r>
              <a:rPr lang="lt-LT" dirty="0"/>
              <a:t>2</a:t>
            </a:r>
            <a:r>
              <a:rPr lang="en-US" dirty="0"/>
              <a:t> m. </a:t>
            </a:r>
            <a:r>
              <a:rPr lang="lt-LT" dirty="0"/>
              <a:t>spalio mėn. </a:t>
            </a:r>
          </a:p>
          <a:p>
            <a:r>
              <a:rPr lang="lt-LT" sz="2800" dirty="0"/>
              <a:t>Pakartotinio tyrimo tikslas – skatinti mokytojų įsivertinimą, nustatyti pirminės situacijos pokyčius </a:t>
            </a:r>
          </a:p>
          <a:p>
            <a:r>
              <a:rPr lang="lt-LT" sz="2800" dirty="0"/>
              <a:t>Apklausą parengė Trakų r. Rūdiškių gimnazijos Metodinė taryba.</a:t>
            </a:r>
          </a:p>
          <a:p>
            <a:r>
              <a:rPr lang="lt-LT" sz="2800" dirty="0"/>
              <a:t>Pateiktos 29 anketos mokytojams, atsakė 20. </a:t>
            </a:r>
          </a:p>
          <a:p>
            <a:r>
              <a:rPr lang="lt-LT" sz="2800" dirty="0"/>
              <a:t>75</a:t>
            </a:r>
            <a:r>
              <a:rPr lang="en-US" sz="2800" dirty="0"/>
              <a:t>% respondent</a:t>
            </a:r>
            <a:r>
              <a:rPr lang="lt-LT" sz="2800" dirty="0"/>
              <a:t>ų turi 20 ir daugiau metų pedagoginio stažo.</a:t>
            </a:r>
            <a:endParaRPr lang="en-US" sz="2800" dirty="0"/>
          </a:p>
          <a:p>
            <a:endParaRPr lang="lt-L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99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8D245F5D-C7C7-F3E7-9525-3C6B5EF30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Pedagoginių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veiksnių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įtak</a:t>
            </a:r>
            <a:r>
              <a:rPr lang="lt-LT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mokinių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asmeninei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pažangai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(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skalėje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nuo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1 – 10)</a:t>
            </a:r>
            <a:r>
              <a:rPr lang="lt-LT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endParaRPr lang="en-US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:a16="http://schemas.microsoft.com/office/drawing/2014/main" xmlns="" id="{59BCD5A7-C7C3-4679-CDFF-FB95D18615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7727306"/>
              </p:ext>
            </p:extLst>
          </p:nvPr>
        </p:nvGraphicFramePr>
        <p:xfrm>
          <a:off x="838200" y="1825625"/>
          <a:ext cx="8315960" cy="4209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A876878-369A-D0C2-3C1C-81F1BF61F1D0}"/>
              </a:ext>
            </a:extLst>
          </p:cNvPr>
          <p:cNvSpPr txBox="1"/>
          <p:nvPr/>
        </p:nvSpPr>
        <p:spPr>
          <a:xfrm>
            <a:off x="9418320" y="1825625"/>
            <a:ext cx="2275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/>
              <a:t>Pedagoginių veiksnių įtaka mokinių asmeninei pažangai yra r</a:t>
            </a:r>
            <a:r>
              <a:rPr lang="en-US" sz="2000" dirty="0"/>
              <a:t>e</a:t>
            </a:r>
            <a:r>
              <a:rPr lang="lt-LT" sz="2000" dirty="0"/>
              <a:t>ikšminga: 2022 m.</a:t>
            </a:r>
          </a:p>
          <a:p>
            <a:r>
              <a:rPr lang="lt-LT" sz="2000" dirty="0"/>
              <a:t>35</a:t>
            </a:r>
            <a:r>
              <a:rPr lang="en-US" sz="2000" dirty="0"/>
              <a:t>% mokytoj</a:t>
            </a:r>
            <a:r>
              <a:rPr lang="lt-LT" sz="2000" dirty="0"/>
              <a:t>ų skalėje nuo 1 iki 10 įvertino 8 balais. Sumažėjo procentinė dalis,  vertinančių veiksnio įtaką 9 balais.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52530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755C1F31-E4BC-879F-F258-C7C907DCB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Socialinių, ekonominių ir kultūrinių veiksnių įtaką mokinių asmeninei pažangai (</a:t>
            </a:r>
            <a:r>
              <a:rPr kumimoji="0" lang="lt-L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skalėje nuo 1 – 10) </a:t>
            </a:r>
            <a:endParaRPr lang="en-US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:a16="http://schemas.microsoft.com/office/drawing/2014/main" xmlns="" id="{4F9C365D-C80C-AD56-1355-9D543B4B5A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274814"/>
              </p:ext>
            </p:extLst>
          </p:nvPr>
        </p:nvGraphicFramePr>
        <p:xfrm>
          <a:off x="939800" y="2140158"/>
          <a:ext cx="7736840" cy="3996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5A3C3BC-B3B5-0D69-19C5-F46D3B874745}"/>
              </a:ext>
            </a:extLst>
          </p:cNvPr>
          <p:cNvSpPr txBox="1"/>
          <p:nvPr/>
        </p:nvSpPr>
        <p:spPr>
          <a:xfrm>
            <a:off x="9265920" y="2245360"/>
            <a:ext cx="2316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/>
              <a:t>Veiksnių įtaka mokinių asmeninei pažangai yra svarbi: 2022 m didžiausia mokytojų procentinė dalis ją įvertino 7 balais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2735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7C807358-0366-CB05-3487-74EA16F65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Mokytoj</a:t>
            </a:r>
            <a:r>
              <a:rPr kumimoji="0" lang="lt-LT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ų gebėjim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as</a:t>
            </a:r>
            <a:r>
              <a:rPr kumimoji="0" lang="lt-LT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stebėti mokinių pažangą ir pasiekimus (įsivertinimas skalėje nuo 1 – 10) </a:t>
            </a:r>
            <a:endParaRPr lang="en-US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:a16="http://schemas.microsoft.com/office/drawing/2014/main" xmlns="" id="{3C8D9841-2048-72B3-89CA-99DBC385B5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85990"/>
              </p:ext>
            </p:extLst>
          </p:nvPr>
        </p:nvGraphicFramePr>
        <p:xfrm>
          <a:off x="838200" y="1825625"/>
          <a:ext cx="7543800" cy="4554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8A42152-4C61-972C-2EDF-4BB5FF734095}"/>
              </a:ext>
            </a:extLst>
          </p:cNvPr>
          <p:cNvSpPr txBox="1"/>
          <p:nvPr/>
        </p:nvSpPr>
        <p:spPr>
          <a:xfrm>
            <a:off x="9692640" y="2468880"/>
            <a:ext cx="17881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/>
              <a:t>2022 m. </a:t>
            </a:r>
            <a:r>
              <a:rPr lang="lt-LT" sz="1800" dirty="0"/>
              <a:t>Dauguma (19 mokytojų) </a:t>
            </a:r>
            <a:r>
              <a:rPr lang="lt-LT" dirty="0"/>
              <a:t>įsivertino tolygiai savo </a:t>
            </a:r>
            <a:r>
              <a:rPr lang="lt-LT" sz="1800" dirty="0"/>
              <a:t>gebėjimą stebėti </a:t>
            </a:r>
          </a:p>
          <a:p>
            <a:r>
              <a:rPr lang="lt-LT" sz="1800" dirty="0"/>
              <a:t>mokinių pažangą skalėje nuo  7 iki 9 balų.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788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03AC01D2-D55C-1DA9-2DCC-37C52AAA3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Ugdymo procese mokytojai dažniausiai pastebi, akcentuoja</a:t>
            </a:r>
            <a:r>
              <a:rPr lang="lt-LT" dirty="0"/>
              <a:t>:</a:t>
            </a:r>
            <a:endParaRPr lang="en-US" dirty="0"/>
          </a:p>
        </p:txBody>
      </p:sp>
      <p:graphicFrame>
        <p:nvGraphicFramePr>
          <p:cNvPr id="8" name="Turinio vietos rezervavimo ženklas 7">
            <a:extLst>
              <a:ext uri="{FF2B5EF4-FFF2-40B4-BE49-F238E27FC236}">
                <a16:creationId xmlns:a16="http://schemas.microsoft.com/office/drawing/2014/main" xmlns="" id="{9F414D91-8F8A-CEB1-8F66-D432772A5A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180193"/>
              </p:ext>
            </p:extLst>
          </p:nvPr>
        </p:nvGraphicFramePr>
        <p:xfrm>
          <a:off x="838200" y="1937385"/>
          <a:ext cx="7899400" cy="4849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A760ACB-3815-E321-9ED0-39751B31597F}"/>
              </a:ext>
            </a:extLst>
          </p:cNvPr>
          <p:cNvSpPr txBox="1"/>
          <p:nvPr/>
        </p:nvSpPr>
        <p:spPr>
          <a:xfrm>
            <a:off x="9083040" y="2505670"/>
            <a:ext cx="29057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/>
              <a:t>2022 m. </a:t>
            </a:r>
          </a:p>
          <a:p>
            <a:r>
              <a:rPr lang="lt-LT" sz="2800" dirty="0"/>
              <a:t>didėja dėmesys mokinių socialinei, emocinei pažangai.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2926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A4151C22-443E-575E-43C7-FCF1E2E27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Kaip dažnai stebite asmeninę mokinių mokymosi pažangą?</a:t>
            </a:r>
            <a:br>
              <a:rPr lang="lt-LT" dirty="0"/>
            </a:br>
            <a:endParaRPr lang="en-US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8DBEC5D4-BDD2-F7F1-60D2-77AD0BDE03E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2" r="11958"/>
          <a:stretch/>
        </p:blipFill>
        <p:spPr bwMode="auto">
          <a:xfrm>
            <a:off x="838200" y="2062480"/>
            <a:ext cx="6111241" cy="357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Lentelė 10">
            <a:extLst>
              <a:ext uri="{FF2B5EF4-FFF2-40B4-BE49-F238E27FC236}">
                <a16:creationId xmlns:a16="http://schemas.microsoft.com/office/drawing/2014/main" xmlns="" id="{5DD0D244-F934-C4A3-CD88-A9F57A7AB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953822"/>
              </p:ext>
            </p:extLst>
          </p:nvPr>
        </p:nvGraphicFramePr>
        <p:xfrm>
          <a:off x="7980680" y="1883729"/>
          <a:ext cx="3373120" cy="3297053"/>
        </p:xfrm>
        <a:graphic>
          <a:graphicData uri="http://schemas.openxmlformats.org/drawingml/2006/table">
            <a:tbl>
              <a:tblPr/>
              <a:tblGrid>
                <a:gridCol w="1473200">
                  <a:extLst>
                    <a:ext uri="{9D8B030D-6E8A-4147-A177-3AD203B41FA5}">
                      <a16:colId xmlns:a16="http://schemas.microsoft.com/office/drawing/2014/main" xmlns="" val="2981425321"/>
                    </a:ext>
                  </a:extLst>
                </a:gridCol>
                <a:gridCol w="931334">
                  <a:extLst>
                    <a:ext uri="{9D8B030D-6E8A-4147-A177-3AD203B41FA5}">
                      <a16:colId xmlns:a16="http://schemas.microsoft.com/office/drawing/2014/main" xmlns="" val="376374658"/>
                    </a:ext>
                  </a:extLst>
                </a:gridCol>
                <a:gridCol w="968586">
                  <a:extLst>
                    <a:ext uri="{9D8B030D-6E8A-4147-A177-3AD203B41FA5}">
                      <a16:colId xmlns:a16="http://schemas.microsoft.com/office/drawing/2014/main" xmlns="" val="1811021727"/>
                    </a:ext>
                  </a:extLst>
                </a:gridCol>
              </a:tblGrid>
              <a:tr h="520853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effectLst/>
                        </a:rPr>
                        <a:t>Atsakymo variantai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9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effectLst/>
                        </a:rPr>
                        <a:t>Kiekis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9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effectLst/>
                        </a:rPr>
                        <a:t>Santykis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159317"/>
                  </a:ext>
                </a:extLst>
              </a:tr>
              <a:tr h="859471"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effectLst/>
                        </a:rPr>
                        <a:t>Pusmečio pradžioje ir pabaigoje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effectLst/>
                        </a:rPr>
                        <a:t>0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effectLst/>
                        </a:rPr>
                        <a:t> 0.0% 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7718089"/>
                  </a:ext>
                </a:extLst>
              </a:tr>
              <a:tr h="762161"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effectLst/>
                        </a:rPr>
                        <a:t>Kiekvienoje pamokoje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effectLst/>
                        </a:rPr>
                        <a:t>10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effectLst/>
                        </a:rPr>
                        <a:t> 50.0% 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3036563"/>
                  </a:ext>
                </a:extLst>
              </a:tr>
              <a:tr h="517181">
                <a:tc>
                  <a:txBody>
                    <a:bodyPr/>
                    <a:lstStyle/>
                    <a:p>
                      <a:pPr fontAlgn="t"/>
                      <a:r>
                        <a:rPr lang="lt-LT" b="0" i="0">
                          <a:effectLst/>
                        </a:rPr>
                        <a:t>Kas mėnesį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effectLst/>
                        </a:rPr>
                        <a:t>6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effectLst/>
                        </a:rPr>
                        <a:t> 30.0% 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740031"/>
                  </a:ext>
                </a:extLst>
              </a:tr>
              <a:tr h="520853"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effectLst/>
                        </a:rPr>
                        <a:t>Kas dvi savaites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effectLst/>
                        </a:rPr>
                        <a:t>3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F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effectLst/>
                        </a:rPr>
                        <a:t> 15.0% </a:t>
                      </a:r>
                    </a:p>
                  </a:txBody>
                  <a:tcPr marT="15240" marB="15240">
                    <a:lnL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4374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336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7C29A902-22E4-0820-4EB9-AF0A73DAE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Mokinių asmeninę pažangą stiprina formuojamasis vertinimas</a:t>
            </a:r>
            <a:endParaRPr lang="en-US" dirty="0"/>
          </a:p>
        </p:txBody>
      </p:sp>
      <p:graphicFrame>
        <p:nvGraphicFramePr>
          <p:cNvPr id="7" name="Turinio vietos rezervavimo ženklas 6">
            <a:extLst>
              <a:ext uri="{FF2B5EF4-FFF2-40B4-BE49-F238E27FC236}">
                <a16:creationId xmlns:a16="http://schemas.microsoft.com/office/drawing/2014/main" xmlns="" id="{E04C8AA0-67BB-60D6-DE11-81F5F87BB7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437627"/>
              </p:ext>
            </p:extLst>
          </p:nvPr>
        </p:nvGraphicFramePr>
        <p:xfrm>
          <a:off x="838200" y="1690688"/>
          <a:ext cx="8122920" cy="431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B5A98FA-E73C-7BA0-BC10-685159ACB794}"/>
              </a:ext>
            </a:extLst>
          </p:cNvPr>
          <p:cNvSpPr txBox="1"/>
          <p:nvPr/>
        </p:nvSpPr>
        <p:spPr>
          <a:xfrm>
            <a:off x="9154160" y="2144098"/>
            <a:ext cx="2692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/>
              <a:t>2022 m. didesnė respondentų procentinė dalis visiškai sutinka,  kad formuojamasis vertinimas stiprina mokinių asmeninę pažangą.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8137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5A9EC4C9-CE96-6084-1D15-21A7C9861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Formuojamojo</a:t>
            </a:r>
            <a:r>
              <a:rPr lang="en-US" dirty="0"/>
              <a:t>  </a:t>
            </a:r>
            <a:r>
              <a:rPr lang="en-US" dirty="0" err="1"/>
              <a:t>vertinimo</a:t>
            </a:r>
            <a:r>
              <a:rPr lang="en-US" dirty="0"/>
              <a:t> </a:t>
            </a:r>
            <a:r>
              <a:rPr lang="en-US" dirty="0" err="1"/>
              <a:t>įgyvendinimo</a:t>
            </a:r>
            <a:r>
              <a:rPr lang="en-US" dirty="0"/>
              <a:t>  </a:t>
            </a:r>
            <a:r>
              <a:rPr lang="en-US" dirty="0" err="1"/>
              <a:t>strategijos</a:t>
            </a:r>
            <a:r>
              <a:rPr lang="en-US" dirty="0"/>
              <a:t>: 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918DE0B2-9B9B-08CE-6028-D562A34C1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2400" dirty="0"/>
              <a:t>susitariau su mokiniais dėl ugdymosi lūkesčių, tikslų, siekių ir sėkmės kriterijų</a:t>
            </a:r>
            <a:r>
              <a:rPr lang="en-US" sz="2400" dirty="0"/>
              <a:t> -</a:t>
            </a:r>
            <a:r>
              <a:rPr lang="lt-LT" sz="2400" dirty="0"/>
              <a:t> sutinka 87,5</a:t>
            </a:r>
            <a:r>
              <a:rPr lang="en-US" sz="2400" dirty="0"/>
              <a:t>% mokytoj</a:t>
            </a:r>
            <a:r>
              <a:rPr lang="lt-LT" sz="2400" dirty="0"/>
              <a:t>ų; 2022 m. – sutinka 60 </a:t>
            </a:r>
            <a:r>
              <a:rPr lang="en-US" sz="2400" dirty="0"/>
              <a:t>% mokytoj</a:t>
            </a:r>
            <a:r>
              <a:rPr lang="lt-LT" sz="2400" dirty="0"/>
              <a:t>ų, visiškai sutinka - 35</a:t>
            </a:r>
            <a:r>
              <a:rPr lang="en-US" sz="2400" dirty="0"/>
              <a:t> % mokytoj</a:t>
            </a:r>
            <a:r>
              <a:rPr lang="lt-LT" sz="2400" dirty="0"/>
              <a:t>ų;</a:t>
            </a:r>
          </a:p>
          <a:p>
            <a:r>
              <a:rPr lang="lt-LT" sz="2400" dirty="0"/>
              <a:t>s</a:t>
            </a:r>
            <a:r>
              <a:rPr lang="en-US" sz="2400" dirty="0" err="1"/>
              <a:t>udariau</a:t>
            </a:r>
            <a:r>
              <a:rPr lang="en-US" sz="2400" dirty="0"/>
              <a:t> </a:t>
            </a:r>
            <a:r>
              <a:rPr lang="en-US" sz="2400" dirty="0" err="1"/>
              <a:t>sąlygas</a:t>
            </a:r>
            <a:r>
              <a:rPr lang="en-US" sz="2400" dirty="0"/>
              <a:t> </a:t>
            </a:r>
            <a:r>
              <a:rPr lang="en-US" sz="2400" dirty="0" err="1"/>
              <a:t>mokiniams</a:t>
            </a:r>
            <a:r>
              <a:rPr lang="en-US" sz="2400" dirty="0"/>
              <a:t> </a:t>
            </a:r>
            <a:r>
              <a:rPr lang="en-US" sz="2400" dirty="0" err="1"/>
              <a:t>parodyti</a:t>
            </a:r>
            <a:r>
              <a:rPr lang="en-US" sz="2400" dirty="0"/>
              <a:t> tai, </a:t>
            </a:r>
            <a:r>
              <a:rPr lang="en-US" sz="2400" dirty="0" err="1"/>
              <a:t>ką</a:t>
            </a:r>
            <a:r>
              <a:rPr lang="en-US" sz="2400" dirty="0"/>
              <a:t> </a:t>
            </a:r>
            <a:r>
              <a:rPr lang="en-US" sz="2400" dirty="0" err="1"/>
              <a:t>išmoko</a:t>
            </a:r>
            <a:r>
              <a:rPr lang="lt-LT" sz="2400" dirty="0"/>
              <a:t> – sutinka 70,8</a:t>
            </a:r>
            <a:r>
              <a:rPr lang="en-US" sz="2400" dirty="0"/>
              <a:t>%</a:t>
            </a:r>
            <a:r>
              <a:rPr lang="lt-LT" sz="2400" dirty="0"/>
              <a:t> mokytojų; 2022 m. – sutinka 50 </a:t>
            </a:r>
            <a:r>
              <a:rPr lang="en-US" sz="2400" dirty="0"/>
              <a:t>% mokytoj</a:t>
            </a:r>
            <a:r>
              <a:rPr lang="lt-LT" sz="2400" dirty="0"/>
              <a:t>ų, visiškai sutinka - 50</a:t>
            </a:r>
            <a:r>
              <a:rPr lang="en-US" sz="2400" dirty="0"/>
              <a:t>% mokytoj</a:t>
            </a:r>
            <a:r>
              <a:rPr lang="lt-LT" sz="2400" dirty="0"/>
              <a:t>ų;</a:t>
            </a:r>
          </a:p>
          <a:p>
            <a:r>
              <a:rPr lang="lt-LT" sz="2400" dirty="0"/>
              <a:t>t</a:t>
            </a:r>
            <a:r>
              <a:rPr lang="en-US" sz="2400" dirty="0" err="1"/>
              <a:t>eikiu</a:t>
            </a:r>
            <a:r>
              <a:rPr lang="en-US" sz="2400" dirty="0"/>
              <a:t> </a:t>
            </a:r>
            <a:r>
              <a:rPr lang="en-US" sz="2400" dirty="0" err="1"/>
              <a:t>grįžtamąjį</a:t>
            </a:r>
            <a:r>
              <a:rPr lang="en-US" sz="2400" dirty="0"/>
              <a:t> </a:t>
            </a:r>
            <a:r>
              <a:rPr lang="en-US" sz="2400" dirty="0" err="1"/>
              <a:t>ryšį</a:t>
            </a:r>
            <a:r>
              <a:rPr lang="en-US" sz="2400" dirty="0"/>
              <a:t> (</a:t>
            </a:r>
            <a:r>
              <a:rPr lang="en-US" sz="2400" dirty="0" err="1"/>
              <a:t>atsaką</a:t>
            </a:r>
            <a:r>
              <a:rPr lang="en-US" sz="2400" dirty="0"/>
              <a:t>, </a:t>
            </a:r>
            <a:r>
              <a:rPr lang="en-US" sz="2400" dirty="0" err="1"/>
              <a:t>reakciją</a:t>
            </a:r>
            <a:r>
              <a:rPr lang="en-US" sz="2400" dirty="0"/>
              <a:t>, </a:t>
            </a:r>
            <a:r>
              <a:rPr lang="en-US" sz="2400" dirty="0" err="1"/>
              <a:t>atsiliepimą</a:t>
            </a:r>
            <a:r>
              <a:rPr lang="en-US" sz="2400" dirty="0"/>
              <a:t>), </a:t>
            </a:r>
            <a:r>
              <a:rPr lang="en-US" sz="2400" dirty="0" err="1"/>
              <a:t>kuris</a:t>
            </a:r>
            <a:r>
              <a:rPr lang="en-US" sz="2400" dirty="0"/>
              <a:t> </a:t>
            </a:r>
            <a:r>
              <a:rPr lang="en-US" sz="2400" dirty="0" err="1"/>
              <a:t>skatina</a:t>
            </a:r>
            <a:r>
              <a:rPr lang="en-US" sz="2400" dirty="0"/>
              <a:t> </a:t>
            </a:r>
            <a:r>
              <a:rPr lang="en-US" sz="2400" dirty="0" err="1"/>
              <a:t>tolesnį</a:t>
            </a:r>
            <a:r>
              <a:rPr lang="en-US" sz="2400" dirty="0"/>
              <a:t> </a:t>
            </a:r>
            <a:r>
              <a:rPr lang="en-US" sz="2400" dirty="0" err="1"/>
              <a:t>mokymąsi</a:t>
            </a:r>
            <a:r>
              <a:rPr lang="lt-LT" sz="2400" dirty="0"/>
              <a:t> – sutinka 79,2</a:t>
            </a:r>
            <a:r>
              <a:rPr lang="en-US" sz="2400" dirty="0"/>
              <a:t>%</a:t>
            </a:r>
            <a:r>
              <a:rPr lang="lt-LT" sz="2400" dirty="0"/>
              <a:t> mokytojų; 2022 m. – 85</a:t>
            </a:r>
            <a:r>
              <a:rPr lang="en-US" sz="2400" dirty="0"/>
              <a:t>%</a:t>
            </a:r>
            <a:r>
              <a:rPr lang="lt-LT" sz="2400" dirty="0"/>
              <a:t>; </a:t>
            </a:r>
          </a:p>
          <a:p>
            <a:r>
              <a:rPr lang="lt-LT" sz="2400" dirty="0"/>
              <a:t>skatinu mokinius prisiimti atsakomybę už savo mokymąsi ir refleksiją –sutinka 62,5</a:t>
            </a:r>
            <a:r>
              <a:rPr lang="en-US" sz="2400" dirty="0"/>
              <a:t>%</a:t>
            </a:r>
            <a:r>
              <a:rPr lang="lt-LT" sz="2400" dirty="0"/>
              <a:t> mokytojų; 2022 - 50</a:t>
            </a:r>
            <a:r>
              <a:rPr lang="en-US" sz="2400" dirty="0"/>
              <a:t>%</a:t>
            </a:r>
            <a:r>
              <a:rPr lang="lt-LT" sz="2400" dirty="0"/>
              <a:t> mokytojų, visiškai sutinka - 45</a:t>
            </a:r>
            <a:r>
              <a:rPr lang="en-US" sz="2400" dirty="0"/>
              <a:t>%</a:t>
            </a:r>
            <a:r>
              <a:rPr lang="lt-LT" sz="2400" dirty="0"/>
              <a:t>.</a:t>
            </a:r>
          </a:p>
          <a:p>
            <a:r>
              <a:rPr lang="lt-LT" sz="2400" dirty="0"/>
              <a:t>skatinu mokinius mokytis vieniems iš kitų: sutinka 75</a:t>
            </a:r>
            <a:r>
              <a:rPr lang="en-US" sz="2400" dirty="0"/>
              <a:t>%</a:t>
            </a:r>
            <a:r>
              <a:rPr lang="lt-LT" sz="2400" dirty="0"/>
              <a:t>, 2022 – 65 </a:t>
            </a:r>
            <a:r>
              <a:rPr lang="en-US" sz="2400" dirty="0"/>
              <a:t>%</a:t>
            </a:r>
            <a:r>
              <a:rPr lang="lt-LT" sz="2400" dirty="0"/>
              <a:t>, visiškai sutinka 35</a:t>
            </a:r>
            <a:r>
              <a:rPr lang="en-US" sz="2400" dirty="0"/>
              <a:t>%</a:t>
            </a:r>
            <a:endParaRPr lang="lt-LT" sz="2400" dirty="0"/>
          </a:p>
          <a:p>
            <a:endParaRPr lang="lt-L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259130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744</Words>
  <Application>Microsoft Office PowerPoint</Application>
  <PresentationFormat>Plačiaekranė</PresentationFormat>
  <Paragraphs>86</Paragraphs>
  <Slides>14</Slides>
  <Notes>1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14</vt:i4>
      </vt:variant>
    </vt:vector>
  </HeadingPairs>
  <TitlesOfParts>
    <vt:vector size="19" baseType="lpstr">
      <vt:lpstr>arial</vt:lpstr>
      <vt:lpstr>arial</vt:lpstr>
      <vt:lpstr>Calibri</vt:lpstr>
      <vt:lpstr>Calibri Light</vt:lpstr>
      <vt:lpstr>„Office“ tema</vt:lpstr>
      <vt:lpstr>Mokinių asmeninę mokymosi pažangą lemiantys veiksniai</vt:lpstr>
      <vt:lpstr>„PowerPoint“ pateiktis</vt:lpstr>
      <vt:lpstr>Pedagoginių veiksnių įtaka mokinių asmeninei pažangai (skalėje nuo 1 – 10) </vt:lpstr>
      <vt:lpstr>Socialinių, ekonominių ir kultūrinių veiksnių įtaką mokinių asmeninei pažangai (skalėje nuo 1 – 10) </vt:lpstr>
      <vt:lpstr>Mokytojų gebėjimas stebėti mokinių pažangą ir pasiekimus (įsivertinimas skalėje nuo 1 – 10) </vt:lpstr>
      <vt:lpstr>Ugdymo procese mokytojai dažniausiai pastebi, akcentuoja:</vt:lpstr>
      <vt:lpstr>Kaip dažnai stebite asmeninę mokinių mokymosi pažangą? </vt:lpstr>
      <vt:lpstr>Mokinių asmeninę pažangą stiprina formuojamasis vertinimas</vt:lpstr>
      <vt:lpstr>Formuojamojo  vertinimo įgyvendinimo  strategijos: </vt:lpstr>
      <vt:lpstr>Mokinių asmeninei mokymosi pažangai fiksuoti, analizuoti naudojami (2022m.):</vt:lpstr>
      <vt:lpstr>Stebėti, matuoti mokinių asmeninę (mokymosi) pažangą mokytojams padėtų :</vt:lpstr>
      <vt:lpstr>Išvados </vt:lpstr>
      <vt:lpstr>Rekomendacijos</vt:lpstr>
      <vt:lpstr>„PowerPoint“ pateiktis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Mokinių asmeninę mokymosi pažangą lemiantys veiksniai</dc:title>
  <dc:creator>ELENA ČERVIAK</dc:creator>
  <cp:lastModifiedBy>PavaduotojaRK</cp:lastModifiedBy>
  <cp:revision>10</cp:revision>
  <dcterms:created xsi:type="dcterms:W3CDTF">2022-11-02T16:50:12Z</dcterms:created>
  <dcterms:modified xsi:type="dcterms:W3CDTF">2023-01-03T11:22:15Z</dcterms:modified>
</cp:coreProperties>
</file>