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hartEx1.xml" ContentType="application/vnd.ms-office.chartex+xml"/>
  <Override PartName="/ppt/charts/chartEx2.xml" ContentType="application/vnd.ms-office.chartex+xml"/>
  <Override PartName="/ppt/charts/colors100.xml" ContentType="application/vnd.ms-office.chartcolorstyle+xml"/>
  <Override PartName="/ppt/charts/style100.xml" ContentType="application/vnd.ms-office.chartstyle+xml"/>
  <Override PartName="/ppt/charts/colors110.xml" ContentType="application/vnd.ms-office.chartcolorstyle+xml"/>
  <Override PartName="/ppt/charts/style110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0" r:id="rId20"/>
    <p:sldId id="291" r:id="rId21"/>
    <p:sldId id="292" r:id="rId22"/>
    <p:sldId id="260" r:id="rId23"/>
    <p:sldId id="261" r:id="rId24"/>
    <p:sldId id="262" r:id="rId25"/>
    <p:sldId id="263" r:id="rId26"/>
    <p:sldId id="264" r:id="rId27"/>
    <p:sldId id="265" r:id="rId28"/>
    <p:sldId id="266" r:id="rId29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291" autoAdjust="0"/>
  </p:normalViewPr>
  <p:slideViewPr>
    <p:cSldViewPr snapToGrid="0">
      <p:cViewPr varScale="1">
        <p:scale>
          <a:sx n="110" d="100"/>
          <a:sy n="110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11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00.xml"/><Relationship Id="rId2" Type="http://schemas.microsoft.com/office/2011/relationships/chartStyle" Target="style100.xml"/><Relationship Id="rId1" Type="http://schemas.openxmlformats.org/officeDocument/2006/relationships/package" Target="../embeddings/Microsoft_Excel_Worksheet9.xlsx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110.xml"/><Relationship Id="rId2" Type="http://schemas.microsoft.com/office/2011/relationships/chartStyle" Target="style110.xml"/><Relationship Id="rId1" Type="http://schemas.openxmlformats.org/officeDocument/2006/relationships/package" Target="../embeddings/Microsoft_Excel_Worksheet10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1 seka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5"/>
                <c:pt idx="0">
                  <c:v>Mano mokytojams rūpi, kaip aš mokausi</c:v>
                </c:pt>
                <c:pt idx="1">
                  <c:v>Per pamokas mes dirbame ir individualiai, ir grupėmis.</c:v>
                </c:pt>
                <c:pt idx="2">
                  <c:v>Mokytojai dažnai užduoda klausimus, skatinančius mus mąstyti.</c:v>
                </c:pt>
                <c:pt idx="3">
                  <c:v>Per pamokas mokytojai skatina mokinius klausti.</c:v>
                </c:pt>
                <c:pt idx="4">
                  <c:v>Man yra aiškios elgesio taisyklių nesilaikymo pasekmės.</c:v>
                </c:pt>
              </c:strCache>
            </c:strRef>
          </c:cat>
          <c:val>
            <c:numRef>
              <c:f>Lapas1!$B$2:$B$6</c:f>
              <c:numCache>
                <c:formatCode>General</c:formatCode>
                <c:ptCount val="5"/>
                <c:pt idx="0">
                  <c:v>2.81</c:v>
                </c:pt>
                <c:pt idx="1">
                  <c:v>2.88</c:v>
                </c:pt>
                <c:pt idx="2">
                  <c:v>2.94</c:v>
                </c:pt>
                <c:pt idx="3">
                  <c:v>3.05</c:v>
                </c:pt>
                <c:pt idx="4">
                  <c:v>3.25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C30-493E-9BEA-9420C119820C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2 seka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5"/>
                <c:pt idx="0">
                  <c:v>Mano mokytojams rūpi, kaip aš mokausi</c:v>
                </c:pt>
                <c:pt idx="1">
                  <c:v>Per pamokas mes dirbame ir individualiai, ir grupėmis.</c:v>
                </c:pt>
                <c:pt idx="2">
                  <c:v>Mokytojai dažnai užduoda klausimus, skatinančius mus mąstyti.</c:v>
                </c:pt>
                <c:pt idx="3">
                  <c:v>Per pamokas mokytojai skatina mokinius klausti.</c:v>
                </c:pt>
                <c:pt idx="4">
                  <c:v>Man yra aiškios elgesio taisyklių nesilaikymo pasekmės.</c:v>
                </c:pt>
              </c:strCache>
            </c:strRef>
          </c:cat>
          <c:val>
            <c:numRef>
              <c:f>Lapas1!$C$2:$C$6</c:f>
              <c:numCache>
                <c:formatCode>General</c:formatCode>
                <c:ptCount val="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C30-493E-9BEA-9420C119820C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3 seka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5"/>
                <c:pt idx="0">
                  <c:v>Mano mokytojams rūpi, kaip aš mokausi</c:v>
                </c:pt>
                <c:pt idx="1">
                  <c:v>Per pamokas mes dirbame ir individualiai, ir grupėmis.</c:v>
                </c:pt>
                <c:pt idx="2">
                  <c:v>Mokytojai dažnai užduoda klausimus, skatinančius mus mąstyti.</c:v>
                </c:pt>
                <c:pt idx="3">
                  <c:v>Per pamokas mokytojai skatina mokinius klausti.</c:v>
                </c:pt>
                <c:pt idx="4">
                  <c:v>Man yra aiškios elgesio taisyklių nesilaikymo pasekmės.</c:v>
                </c:pt>
              </c:strCache>
            </c:strRef>
          </c:cat>
          <c:val>
            <c:numRef>
              <c:f>Lapas1!$D$2:$D$6</c:f>
              <c:numCache>
                <c:formatCode>General</c:formatCode>
                <c:ptCount val="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C30-493E-9BEA-9420C119820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74688384"/>
        <c:axId val="174688776"/>
      </c:barChart>
      <c:catAx>
        <c:axId val="174688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74688776"/>
        <c:crosses val="autoZero"/>
        <c:auto val="1"/>
        <c:lblAlgn val="ctr"/>
        <c:lblOffset val="100"/>
        <c:noMultiLvlLbl val="0"/>
      </c:catAx>
      <c:valAx>
        <c:axId val="17468877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74688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dirty="0"/>
              <a:t>Tėvai</a:t>
            </a:r>
          </a:p>
          <a:p>
            <a:pPr>
              <a:defRPr/>
            </a:pPr>
            <a:r>
              <a:rPr lang="lt-LT" baseline="0" dirty="0"/>
              <a:t> aukščiausios </a:t>
            </a:r>
            <a:r>
              <a:rPr lang="lt-LT" baseline="0" dirty="0" err="1"/>
              <a:t>vertės</a:t>
            </a:r>
            <a:r>
              <a:rPr lang="lt-LT" dirty="0" err="1"/>
              <a:t>s</a:t>
            </a:r>
            <a:endParaRPr lang="lt-LT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1 seka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3"/>
                <c:pt idx="0">
                  <c:v>Mano vaikas ugdomas pagal jo gebėjimus.</c:v>
                </c:pt>
                <c:pt idx="1">
                  <c:v>Mano vaikas savarankiškai gali atlikti namų užduotis.</c:v>
                </c:pt>
                <c:pt idx="2">
                  <c:v>Manau, jog mano vaiko ugdymas atitinka jo galimybes ir gebėjimus.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3.25</c:v>
                </c:pt>
                <c:pt idx="1">
                  <c:v>3.21</c:v>
                </c:pt>
                <c:pt idx="2">
                  <c:v>3.17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5BC-422E-A3F4-6A93CFD3F3CF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2 seka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3"/>
                <c:pt idx="0">
                  <c:v>Mano vaikas ugdomas pagal jo gebėjimus.</c:v>
                </c:pt>
                <c:pt idx="1">
                  <c:v>Mano vaikas savarankiškai gali atlikti namų užduotis.</c:v>
                </c:pt>
                <c:pt idx="2">
                  <c:v>Manau, jog mano vaiko ugdymas atitinka jo galimybes ir gebėjimus.</c:v>
                </c:pt>
              </c:strCache>
            </c:strRef>
          </c:cat>
          <c:val>
            <c:numRef>
              <c:f>Lapas1!$C$2:$C$5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5BC-422E-A3F4-6A93CFD3F3CF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3 seka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3"/>
                <c:pt idx="0">
                  <c:v>Mano vaikas ugdomas pagal jo gebėjimus.</c:v>
                </c:pt>
                <c:pt idx="1">
                  <c:v>Mano vaikas savarankiškai gali atlikti namų užduotis.</c:v>
                </c:pt>
                <c:pt idx="2">
                  <c:v>Manau, jog mano vaiko ugdymas atitinka jo galimybes ir gebėjimus.</c:v>
                </c:pt>
              </c:strCache>
            </c:strRef>
          </c:cat>
          <c:val>
            <c:numRef>
              <c:f>Lapas1!$D$2:$D$5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5BC-422E-A3F4-6A93CFD3F3C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35192872"/>
        <c:axId val="235193264"/>
      </c:barChart>
      <c:catAx>
        <c:axId val="2351928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35193264"/>
        <c:crosses val="autoZero"/>
        <c:auto val="1"/>
        <c:lblAlgn val="ctr"/>
        <c:lblOffset val="100"/>
        <c:noMultiLvlLbl val="0"/>
      </c:catAx>
      <c:valAx>
        <c:axId val="235193264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35192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/>
              <a:t>Tėvai</a:t>
            </a:r>
          </a:p>
          <a:p>
            <a:pPr>
              <a:defRPr/>
            </a:pPr>
            <a:r>
              <a:rPr lang="lt-LT"/>
              <a:t> žemiausios vertės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1 seka</c:v>
                </c:pt>
              </c:strCache>
            </c:strRef>
          </c:tx>
          <c:spPr>
            <a:solidFill>
              <a:schemeClr val="accent2">
                <a:shade val="65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2"/>
                <c:pt idx="0">
                  <c:v>Mano vaiko mokymosi krūvis yra optimalus.</c:v>
                </c:pt>
                <c:pt idx="1">
                  <c:v>Mano vaikas supranta mokytojų per pamokas pateikiamą medžiagą.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3.04</c:v>
                </c:pt>
                <c:pt idx="1">
                  <c:v>3.01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44F-463E-B4E0-569816D0F03F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2 seka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2"/>
                <c:pt idx="0">
                  <c:v>Mano vaiko mokymosi krūvis yra optimalus.</c:v>
                </c:pt>
                <c:pt idx="1">
                  <c:v>Mano vaikas supranta mokytojų per pamokas pateikiamą medžiagą.</c:v>
                </c:pt>
              </c:strCache>
            </c:strRef>
          </c:cat>
          <c:val>
            <c:numRef>
              <c:f>Lapas1!$C$2:$C$5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44F-463E-B4E0-569816D0F03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34902608"/>
        <c:axId val="235194048"/>
        <c:extLst xmlns:c16r2="http://schemas.microsoft.com/office/drawing/2015/06/chart">
          <c:ext xmlns:c15="http://schemas.microsoft.com/office/drawing/2012/chart" uri="{02D57815-91ED-43cb-92C2-25804820EDAC}">
            <c15:filteredBarSeries>
              <c15:ser>
                <c:idx val="2"/>
                <c:order val="2"/>
                <c:tx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Lapas1!$D$1</c15:sqref>
                        </c15:formulaRef>
                      </c:ext>
                    </c:extLst>
                    <c:strCache>
                      <c:ptCount val="1"/>
                      <c:pt idx="0">
                        <c:v>3 seka</c:v>
                      </c:pt>
                    </c:strCache>
                  </c:strRef>
                </c:tx>
                <c:spPr>
                  <a:solidFill>
                    <a:schemeClr val="accent2">
                      <a:tint val="65000"/>
                      <a:alpha val="85000"/>
                    </a:schemeClr>
                  </a:solidFill>
                  <a:ln w="952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97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lt-LT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6r2="http://schemas.microsoft.com/office/drawing/2015/06/chart"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50000"/>
                                <a:lumOff val="50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Lapas1!$A$2:$A$5</c15:sqref>
                        </c15:formulaRef>
                      </c:ext>
                    </c:extLst>
                    <c:strCache>
                      <c:ptCount val="2"/>
                      <c:pt idx="0">
                        <c:v>Mano vaiko mokymosi krūvis yra optimalus.</c:v>
                      </c:pt>
                      <c:pt idx="1">
                        <c:v>Mano vaikas supranta mokytojų per pamokas pateikiamą medžiagą.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Lapas1!$D$2:$D$5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02-644F-463E-B4E0-569816D0F03F}"/>
                  </c:ext>
                </c:extLst>
              </c15:ser>
            </c15:filteredBarSeries>
          </c:ext>
        </c:extLst>
      </c:barChart>
      <c:catAx>
        <c:axId val="2349026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35194048"/>
        <c:crosses val="autoZero"/>
        <c:auto val="1"/>
        <c:lblAlgn val="ctr"/>
        <c:lblOffset val="100"/>
        <c:noMultiLvlLbl val="0"/>
      </c:catAx>
      <c:valAx>
        <c:axId val="235194048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34902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515101373197914E-2"/>
          <c:y val="2.132079833835018E-2"/>
          <c:w val="0.94719987447221277"/>
          <c:h val="0.781562820447411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1 seka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5"/>
                <c:pt idx="0">
                  <c:v>Mokiniai per pamoką gali pasirinkti, kiek jie sugebės išmokti</c:v>
                </c:pt>
                <c:pt idx="1">
                  <c:v>Į mokyklą einu su džiaugsmu</c:v>
                </c:pt>
                <c:pt idx="2">
                  <c:v>Mokytojai per pamokas mokiniams skiria skirtingas užduotis.</c:v>
                </c:pt>
                <c:pt idx="3">
                  <c:v>Mokytojai atskleidžia mokomosios medžiagos ryšį su gyvenimu, temas sieja su įvairiomis profesijomis.</c:v>
                </c:pt>
                <c:pt idx="4">
                  <c:v>Pamokose dažnai dirbama mažomis grupėmis.</c:v>
                </c:pt>
              </c:strCache>
            </c:strRef>
          </c:cat>
          <c:val>
            <c:numRef>
              <c:f>Lapas1!$B$2:$B$6</c:f>
              <c:numCache>
                <c:formatCode>General</c:formatCode>
                <c:ptCount val="5"/>
                <c:pt idx="0">
                  <c:v>1.9</c:v>
                </c:pt>
                <c:pt idx="1">
                  <c:v>2</c:v>
                </c:pt>
                <c:pt idx="2">
                  <c:v>2.1800000000000002</c:v>
                </c:pt>
                <c:pt idx="3">
                  <c:v>2.25</c:v>
                </c:pt>
                <c:pt idx="4">
                  <c:v>2.2799999999999998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410-42F6-995A-6EF5B4A5DF80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2 seka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5"/>
                <c:pt idx="0">
                  <c:v>Mokiniai per pamoką gali pasirinkti, kiek jie sugebės išmokti</c:v>
                </c:pt>
                <c:pt idx="1">
                  <c:v>Į mokyklą einu su džiaugsmu</c:v>
                </c:pt>
                <c:pt idx="2">
                  <c:v>Mokytojai per pamokas mokiniams skiria skirtingas užduotis.</c:v>
                </c:pt>
                <c:pt idx="3">
                  <c:v>Mokytojai atskleidžia mokomosios medžiagos ryšį su gyvenimu, temas sieja su įvairiomis profesijomis.</c:v>
                </c:pt>
                <c:pt idx="4">
                  <c:v>Pamokose dažnai dirbama mažomis grupėmis.</c:v>
                </c:pt>
              </c:strCache>
            </c:strRef>
          </c:cat>
          <c:val>
            <c:numRef>
              <c:f>Lapas1!$C$2:$C$6</c:f>
              <c:numCache>
                <c:formatCode>General</c:formatCode>
                <c:ptCount val="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410-42F6-995A-6EF5B4A5DF80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3 seka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5"/>
                <c:pt idx="0">
                  <c:v>Mokiniai per pamoką gali pasirinkti, kiek jie sugebės išmokti</c:v>
                </c:pt>
                <c:pt idx="1">
                  <c:v>Į mokyklą einu su džiaugsmu</c:v>
                </c:pt>
                <c:pt idx="2">
                  <c:v>Mokytojai per pamokas mokiniams skiria skirtingas užduotis.</c:v>
                </c:pt>
                <c:pt idx="3">
                  <c:v>Mokytojai atskleidžia mokomosios medžiagos ryšį su gyvenimu, temas sieja su įvairiomis profesijomis.</c:v>
                </c:pt>
                <c:pt idx="4">
                  <c:v>Pamokose dažnai dirbama mažomis grupėmis.</c:v>
                </c:pt>
              </c:strCache>
            </c:strRef>
          </c:cat>
          <c:val>
            <c:numRef>
              <c:f>Lapas1!$D$2:$D$6</c:f>
              <c:numCache>
                <c:formatCode>General</c:formatCode>
                <c:ptCount val="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410-42F6-995A-6EF5B4A5DF8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74689560"/>
        <c:axId val="232259856"/>
      </c:barChart>
      <c:catAx>
        <c:axId val="174689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32259856"/>
        <c:crosses val="autoZero"/>
        <c:auto val="1"/>
        <c:lblAlgn val="ctr"/>
        <c:lblOffset val="100"/>
        <c:noMultiLvlLbl val="0"/>
      </c:catAx>
      <c:valAx>
        <c:axId val="232259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74689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1 seka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5"/>
                <c:pt idx="0">
                  <c:v>Mano vaikas savarankiškai gali atlikti namų užduotis.</c:v>
                </c:pt>
                <c:pt idx="1">
                  <c:v>Mano vaikas ugdomas pagal jo gebėjimus.</c:v>
                </c:pt>
                <c:pt idx="2">
                  <c:v>Mano vaikas dažnai pasakoja apie įdomias mokymosi patirtis.</c:v>
                </c:pt>
                <c:pt idx="3">
                  <c:v>Aš tikiu, kad mano vaikas mokydamasis gali daryti pažangą.</c:v>
                </c:pt>
                <c:pt idx="4">
                  <c:v>Aš savo vaikui pasakau, ko tikiuosi iš jo mokymosi.</c:v>
                </c:pt>
              </c:strCache>
            </c:strRef>
          </c:cat>
          <c:val>
            <c:numRef>
              <c:f>Lapas1!$B$2:$B$6</c:f>
              <c:numCache>
                <c:formatCode>General</c:formatCode>
                <c:ptCount val="5"/>
                <c:pt idx="0">
                  <c:v>3.21</c:v>
                </c:pt>
                <c:pt idx="1">
                  <c:v>3.25</c:v>
                </c:pt>
                <c:pt idx="2">
                  <c:v>3.26</c:v>
                </c:pt>
                <c:pt idx="3">
                  <c:v>3.69</c:v>
                </c:pt>
                <c:pt idx="4">
                  <c:v>3.7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5B3-4F95-81CD-31468492F9F2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2 seka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5"/>
                <c:pt idx="0">
                  <c:v>Mano vaikas savarankiškai gali atlikti namų užduotis.</c:v>
                </c:pt>
                <c:pt idx="1">
                  <c:v>Mano vaikas ugdomas pagal jo gebėjimus.</c:v>
                </c:pt>
                <c:pt idx="2">
                  <c:v>Mano vaikas dažnai pasakoja apie įdomias mokymosi patirtis.</c:v>
                </c:pt>
                <c:pt idx="3">
                  <c:v>Aš tikiu, kad mano vaikas mokydamasis gali daryti pažangą.</c:v>
                </c:pt>
                <c:pt idx="4">
                  <c:v>Aš savo vaikui pasakau, ko tikiuosi iš jo mokymosi.</c:v>
                </c:pt>
              </c:strCache>
            </c:strRef>
          </c:cat>
          <c:val>
            <c:numRef>
              <c:f>Lapas1!$C$2:$C$6</c:f>
              <c:numCache>
                <c:formatCode>General</c:formatCode>
                <c:ptCount val="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5B3-4F95-81CD-31468492F9F2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3 seka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5"/>
                <c:pt idx="0">
                  <c:v>Mano vaikas savarankiškai gali atlikti namų užduotis.</c:v>
                </c:pt>
                <c:pt idx="1">
                  <c:v>Mano vaikas ugdomas pagal jo gebėjimus.</c:v>
                </c:pt>
                <c:pt idx="2">
                  <c:v>Mano vaikas dažnai pasakoja apie įdomias mokymosi patirtis.</c:v>
                </c:pt>
                <c:pt idx="3">
                  <c:v>Aš tikiu, kad mano vaikas mokydamasis gali daryti pažangą.</c:v>
                </c:pt>
                <c:pt idx="4">
                  <c:v>Aš savo vaikui pasakau, ko tikiuosi iš jo mokymosi.</c:v>
                </c:pt>
              </c:strCache>
            </c:strRef>
          </c:cat>
          <c:val>
            <c:numRef>
              <c:f>Lapas1!$D$2:$D$6</c:f>
              <c:numCache>
                <c:formatCode>General</c:formatCode>
                <c:ptCount val="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5B3-4F95-81CD-31468492F9F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32228840"/>
        <c:axId val="232259072"/>
      </c:barChart>
      <c:catAx>
        <c:axId val="132228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32259072"/>
        <c:crosses val="autoZero"/>
        <c:auto val="1"/>
        <c:lblAlgn val="ctr"/>
        <c:lblOffset val="100"/>
        <c:noMultiLvlLbl val="0"/>
      </c:catAx>
      <c:valAx>
        <c:axId val="23225907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32228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1 seka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5"/>
                <c:pt idx="0">
                  <c:v>Mano vaikas su susidomėjimu atlieka namų darbus.</c:v>
                </c:pt>
                <c:pt idx="1">
                  <c:v>Mano vaikas eina į mokyklą su džiaugsmu.</c:v>
                </c:pt>
                <c:pt idx="2">
                  <c:v>Mano vaikas supranta mokytojų per pamokas pateikiamą medžiagą.</c:v>
                </c:pt>
                <c:pt idx="3">
                  <c:v>Mano vaiko mokymosi krūvis yra optimalus.</c:v>
                </c:pt>
                <c:pt idx="4">
                  <c:v>Mokykloje mano vaikas yra motyvuojamas siekti gerų mokymosi rezultatų.</c:v>
                </c:pt>
              </c:strCache>
            </c:strRef>
          </c:cat>
          <c:val>
            <c:numRef>
              <c:f>Lapas1!$B$2:$B$6</c:f>
              <c:numCache>
                <c:formatCode>General</c:formatCode>
                <c:ptCount val="5"/>
                <c:pt idx="0">
                  <c:v>2.65</c:v>
                </c:pt>
                <c:pt idx="1">
                  <c:v>2.86</c:v>
                </c:pt>
                <c:pt idx="2">
                  <c:v>3.01</c:v>
                </c:pt>
                <c:pt idx="3">
                  <c:v>3.04</c:v>
                </c:pt>
                <c:pt idx="4">
                  <c:v>3.1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A1B-4B35-8846-63C0DC80BA14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2 seka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5"/>
                <c:pt idx="0">
                  <c:v>Mano vaikas su susidomėjimu atlieka namų darbus.</c:v>
                </c:pt>
                <c:pt idx="1">
                  <c:v>Mano vaikas eina į mokyklą su džiaugsmu.</c:v>
                </c:pt>
                <c:pt idx="2">
                  <c:v>Mano vaikas supranta mokytojų per pamokas pateikiamą medžiagą.</c:v>
                </c:pt>
                <c:pt idx="3">
                  <c:v>Mano vaiko mokymosi krūvis yra optimalus.</c:v>
                </c:pt>
                <c:pt idx="4">
                  <c:v>Mokykloje mano vaikas yra motyvuojamas siekti gerų mokymosi rezultatų.</c:v>
                </c:pt>
              </c:strCache>
            </c:strRef>
          </c:cat>
          <c:val>
            <c:numRef>
              <c:f>Lapas1!$C$2:$C$6</c:f>
              <c:numCache>
                <c:formatCode>General</c:formatCode>
                <c:ptCount val="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A1B-4B35-8846-63C0DC80BA14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3 seka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5"/>
                <c:pt idx="0">
                  <c:v>Mano vaikas su susidomėjimu atlieka namų darbus.</c:v>
                </c:pt>
                <c:pt idx="1">
                  <c:v>Mano vaikas eina į mokyklą su džiaugsmu.</c:v>
                </c:pt>
                <c:pt idx="2">
                  <c:v>Mano vaikas supranta mokytojų per pamokas pateikiamą medžiagą.</c:v>
                </c:pt>
                <c:pt idx="3">
                  <c:v>Mano vaiko mokymosi krūvis yra optimalus.</c:v>
                </c:pt>
                <c:pt idx="4">
                  <c:v>Mokykloje mano vaikas yra motyvuojamas siekti gerų mokymosi rezultatų.</c:v>
                </c:pt>
              </c:strCache>
            </c:strRef>
          </c:cat>
          <c:val>
            <c:numRef>
              <c:f>Lapas1!$D$2:$D$6</c:f>
              <c:numCache>
                <c:formatCode>General</c:formatCode>
                <c:ptCount val="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A1B-4B35-8846-63C0DC80BA1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32258680"/>
        <c:axId val="233091192"/>
      </c:barChart>
      <c:catAx>
        <c:axId val="232258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33091192"/>
        <c:crosses val="autoZero"/>
        <c:auto val="1"/>
        <c:lblAlgn val="ctr"/>
        <c:lblOffset val="100"/>
        <c:noMultiLvlLbl val="0"/>
      </c:catAx>
      <c:valAx>
        <c:axId val="23309119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32258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1 seka</c:v>
                </c:pt>
              </c:strCache>
            </c:strRef>
          </c:tx>
          <c:spPr>
            <a:solidFill>
              <a:schemeClr val="accent6">
                <a:shade val="65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5"/>
                <c:pt idx="0">
                  <c:v>Uždavęs (-usi) klausimą turiu kantrybės išlaukti mokinio atsakymo</c:v>
                </c:pt>
                <c:pt idx="1">
                  <c:v>Mokiniai iš manęs sulaukia palaikymo.</c:v>
                </c:pt>
                <c:pt idx="2">
                  <c:v>Mokinius skatinu džiaugtis savo ir kitų darbais, pasiekimais.</c:v>
                </c:pt>
                <c:pt idx="3">
                  <c:v>Savo pamokose iš mokinių tikiuosi gerėjančių mokymosi rezultatų.</c:v>
                </c:pt>
                <c:pt idx="4">
                  <c:v>Man svarbu, kad mokiniams sektųsi.</c:v>
                </c:pt>
              </c:strCache>
            </c:strRef>
          </c:cat>
          <c:val>
            <c:numRef>
              <c:f>Lapas1!$B$2:$B$6</c:f>
              <c:numCache>
                <c:formatCode>General</c:formatCode>
                <c:ptCount val="5"/>
                <c:pt idx="0">
                  <c:v>3.66</c:v>
                </c:pt>
                <c:pt idx="1">
                  <c:v>3.66</c:v>
                </c:pt>
                <c:pt idx="2">
                  <c:v>3.69</c:v>
                </c:pt>
                <c:pt idx="3">
                  <c:v>3.72</c:v>
                </c:pt>
                <c:pt idx="4">
                  <c:v>3.78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544-4C0B-AC9D-D4AB9635D8DA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2 seka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5"/>
                <c:pt idx="0">
                  <c:v>Uždavęs (-usi) klausimą turiu kantrybės išlaukti mokinio atsakymo</c:v>
                </c:pt>
                <c:pt idx="1">
                  <c:v>Mokiniai iš manęs sulaukia palaikymo.</c:v>
                </c:pt>
                <c:pt idx="2">
                  <c:v>Mokinius skatinu džiaugtis savo ir kitų darbais, pasiekimais.</c:v>
                </c:pt>
                <c:pt idx="3">
                  <c:v>Savo pamokose iš mokinių tikiuosi gerėjančių mokymosi rezultatų.</c:v>
                </c:pt>
                <c:pt idx="4">
                  <c:v>Man svarbu, kad mokiniams sektųsi.</c:v>
                </c:pt>
              </c:strCache>
            </c:strRef>
          </c:cat>
          <c:val>
            <c:numRef>
              <c:f>Lapas1!$C$2:$C$6</c:f>
              <c:numCache>
                <c:formatCode>General</c:formatCode>
                <c:ptCount val="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544-4C0B-AC9D-D4AB9635D8DA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3 seka</c:v>
                </c:pt>
              </c:strCache>
            </c:strRef>
          </c:tx>
          <c:spPr>
            <a:solidFill>
              <a:schemeClr val="accent6">
                <a:tint val="65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5"/>
                <c:pt idx="0">
                  <c:v>Uždavęs (-usi) klausimą turiu kantrybės išlaukti mokinio atsakymo</c:v>
                </c:pt>
                <c:pt idx="1">
                  <c:v>Mokiniai iš manęs sulaukia palaikymo.</c:v>
                </c:pt>
                <c:pt idx="2">
                  <c:v>Mokinius skatinu džiaugtis savo ir kitų darbais, pasiekimais.</c:v>
                </c:pt>
                <c:pt idx="3">
                  <c:v>Savo pamokose iš mokinių tikiuosi gerėjančių mokymosi rezultatų.</c:v>
                </c:pt>
                <c:pt idx="4">
                  <c:v>Man svarbu, kad mokiniams sektųsi.</c:v>
                </c:pt>
              </c:strCache>
            </c:strRef>
          </c:cat>
          <c:val>
            <c:numRef>
              <c:f>Lapas1!$D$2:$D$6</c:f>
              <c:numCache>
                <c:formatCode>General</c:formatCode>
                <c:ptCount val="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544-4C0B-AC9D-D4AB9635D8D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33091976"/>
        <c:axId val="233092368"/>
      </c:barChart>
      <c:catAx>
        <c:axId val="233091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33092368"/>
        <c:crosses val="autoZero"/>
        <c:auto val="1"/>
        <c:lblAlgn val="ctr"/>
        <c:lblOffset val="100"/>
        <c:noMultiLvlLbl val="0"/>
      </c:catAx>
      <c:valAx>
        <c:axId val="23309236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33091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1 seka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5"/>
                <c:pt idx="0">
                  <c:v>Mokiniams skiriu individualius namų darbus.</c:v>
                </c:pt>
                <c:pt idx="1">
                  <c:v>Mokiniai pasirenka, kiek jie išmoks pamokos turinio ar atliks pratimų</c:v>
                </c:pt>
                <c:pt idx="2">
                  <c:v>Mokiniams formuluoju skirtingus mokymosi uždavinius.</c:v>
                </c:pt>
                <c:pt idx="3">
                  <c:v>Mokykloje siekiama prasmingos dalykų integracijos (tarpdiscipliniškumo).</c:v>
                </c:pt>
                <c:pt idx="4">
                  <c:v>Aš skiriu tokias užduotis, kurios mokinius moko aktyviai veikti.</c:v>
                </c:pt>
              </c:strCache>
            </c:strRef>
          </c:cat>
          <c:val>
            <c:numRef>
              <c:f>Lapas1!$B$2:$B$6</c:f>
              <c:numCache>
                <c:formatCode>General</c:formatCode>
                <c:ptCount val="5"/>
                <c:pt idx="0">
                  <c:v>2.78</c:v>
                </c:pt>
                <c:pt idx="1">
                  <c:v>2.94</c:v>
                </c:pt>
                <c:pt idx="2">
                  <c:v>3.03</c:v>
                </c:pt>
                <c:pt idx="3">
                  <c:v>3.03</c:v>
                </c:pt>
                <c:pt idx="4">
                  <c:v>3.19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FBE-4529-ABE8-D7ED413C85D1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2 seka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5"/>
                <c:pt idx="0">
                  <c:v>Mokiniams skiriu individualius namų darbus.</c:v>
                </c:pt>
                <c:pt idx="1">
                  <c:v>Mokiniai pasirenka, kiek jie išmoks pamokos turinio ar atliks pratimų</c:v>
                </c:pt>
                <c:pt idx="2">
                  <c:v>Mokiniams formuluoju skirtingus mokymosi uždavinius.</c:v>
                </c:pt>
                <c:pt idx="3">
                  <c:v>Mokykloje siekiama prasmingos dalykų integracijos (tarpdiscipliniškumo).</c:v>
                </c:pt>
                <c:pt idx="4">
                  <c:v>Aš skiriu tokias užduotis, kurios mokinius moko aktyviai veikti.</c:v>
                </c:pt>
              </c:strCache>
            </c:strRef>
          </c:cat>
          <c:val>
            <c:numRef>
              <c:f>Lapas1!$C$2:$C$6</c:f>
              <c:numCache>
                <c:formatCode>General</c:formatCode>
                <c:ptCount val="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FBE-4529-ABE8-D7ED413C85D1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3 seka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5"/>
                <c:pt idx="0">
                  <c:v>Mokiniams skiriu individualius namų darbus.</c:v>
                </c:pt>
                <c:pt idx="1">
                  <c:v>Mokiniai pasirenka, kiek jie išmoks pamokos turinio ar atliks pratimų</c:v>
                </c:pt>
                <c:pt idx="2">
                  <c:v>Mokiniams formuluoju skirtingus mokymosi uždavinius.</c:v>
                </c:pt>
                <c:pt idx="3">
                  <c:v>Mokykloje siekiama prasmingos dalykų integracijos (tarpdiscipliniškumo).</c:v>
                </c:pt>
                <c:pt idx="4">
                  <c:v>Aš skiriu tokias užduotis, kurios mokinius moko aktyviai veikti.</c:v>
                </c:pt>
              </c:strCache>
            </c:strRef>
          </c:cat>
          <c:val>
            <c:numRef>
              <c:f>Lapas1!$D$2:$D$6</c:f>
              <c:numCache>
                <c:formatCode>General</c:formatCode>
                <c:ptCount val="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FBE-4529-ABE8-D7ED413C85D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33093152"/>
        <c:axId val="233093544"/>
      </c:barChart>
      <c:catAx>
        <c:axId val="233093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33093544"/>
        <c:crosses val="autoZero"/>
        <c:auto val="1"/>
        <c:lblAlgn val="ctr"/>
        <c:lblOffset val="100"/>
        <c:noMultiLvlLbl val="0"/>
      </c:catAx>
      <c:valAx>
        <c:axId val="233093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33093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/>
              <a:t>Tėvai</a:t>
            </a:r>
          </a:p>
          <a:p>
            <a:pPr>
              <a:defRPr/>
            </a:pPr>
            <a:r>
              <a:rPr lang="lt-LT"/>
              <a:t> žemiausios vertės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spc="15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1 seka</c:v>
                </c:pt>
              </c:strCache>
            </c:strRef>
          </c:tx>
          <c:dPt>
            <c:idx val="0"/>
            <c:bubble3D val="0"/>
            <c:explosion val="14"/>
            <c:spPr>
              <a:pattFill prst="ltUpDiag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1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CC03-49C6-B1FD-EEBCA179A63B}"/>
              </c:ext>
            </c:extLst>
          </c:dPt>
          <c:dPt>
            <c:idx val="1"/>
            <c:bubble3D val="0"/>
            <c:explosion val="13"/>
            <c:spPr>
              <a:pattFill prst="ltUpDiag">
                <a:fgClr>
                  <a:schemeClr val="accent2"/>
                </a:fgClr>
                <a:bgClr>
                  <a:schemeClr val="accent2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2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C03-49C6-B1FD-EEBCA179A63B}"/>
              </c:ext>
            </c:extLst>
          </c:dPt>
          <c:dPt>
            <c:idx val="2"/>
            <c:bubble3D val="0"/>
            <c:spPr>
              <a:pattFill prst="ltUpDiag">
                <a:fgClr>
                  <a:schemeClr val="accent3"/>
                </a:fgClr>
                <a:bgClr>
                  <a:schemeClr val="accent3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3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7F7-45AD-A7AE-B6B39CC53430}"/>
              </c:ext>
            </c:extLst>
          </c:dPt>
          <c:dPt>
            <c:idx val="3"/>
            <c:bubble3D val="0"/>
            <c:spPr>
              <a:pattFill prst="ltUpDiag">
                <a:fgClr>
                  <a:schemeClr val="accent4"/>
                </a:fgClr>
                <a:bgClr>
                  <a:schemeClr val="accent4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4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7F7-45AD-A7AE-B6B39CC5343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Lapas1!$A$2:$A$5</c:f>
              <c:strCache>
                <c:ptCount val="2"/>
                <c:pt idx="0">
                  <c:v>Mano vaikas eina į mokyklą su džiaugsmu.</c:v>
                </c:pt>
                <c:pt idx="1">
                  <c:v>Mano vaikas su susidomėjimu atlieka namų darbus.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2.86</c:v>
                </c:pt>
                <c:pt idx="1">
                  <c:v>2.65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C03-49C6-B1FD-EEBCA179A63B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2 seka</c:v>
                </c:pt>
              </c:strCache>
            </c:strRef>
          </c:tx>
          <c:dPt>
            <c:idx val="0"/>
            <c:bubble3D val="0"/>
            <c:spPr>
              <a:pattFill prst="ltUpDiag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1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E7F7-45AD-A7AE-B6B39CC53430}"/>
              </c:ext>
            </c:extLst>
          </c:dPt>
          <c:dPt>
            <c:idx val="1"/>
            <c:bubble3D val="0"/>
            <c:spPr>
              <a:pattFill prst="ltUpDiag">
                <a:fgClr>
                  <a:schemeClr val="accent2"/>
                </a:fgClr>
                <a:bgClr>
                  <a:schemeClr val="accent2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2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E7F7-45AD-A7AE-B6B39CC53430}"/>
              </c:ext>
            </c:extLst>
          </c:dPt>
          <c:dPt>
            <c:idx val="2"/>
            <c:bubble3D val="0"/>
            <c:spPr>
              <a:pattFill prst="ltUpDiag">
                <a:fgClr>
                  <a:schemeClr val="accent3"/>
                </a:fgClr>
                <a:bgClr>
                  <a:schemeClr val="accent3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3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E7F7-45AD-A7AE-B6B39CC53430}"/>
              </c:ext>
            </c:extLst>
          </c:dPt>
          <c:dPt>
            <c:idx val="3"/>
            <c:bubble3D val="0"/>
            <c:spPr>
              <a:pattFill prst="ltUpDiag">
                <a:fgClr>
                  <a:schemeClr val="accent4"/>
                </a:fgClr>
                <a:bgClr>
                  <a:schemeClr val="accent4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4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E7F7-45AD-A7AE-B6B39CC5343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Lapas1!$A$2:$A$5</c:f>
              <c:strCache>
                <c:ptCount val="2"/>
                <c:pt idx="0">
                  <c:v>Mano vaikas eina į mokyklą su džiaugsmu.</c:v>
                </c:pt>
                <c:pt idx="1">
                  <c:v>Mano vaikas su susidomėjimu atlieka namų darbus.</c:v>
                </c:pt>
              </c:strCache>
            </c:strRef>
          </c:cat>
          <c:val>
            <c:numRef>
              <c:f>Lapas1!$C$2:$C$5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C03-49C6-B1FD-EEBCA179A6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dirty="0"/>
              <a:t>Mokytojai</a:t>
            </a:r>
          </a:p>
          <a:p>
            <a:pPr>
              <a:defRPr/>
            </a:pPr>
            <a:r>
              <a:rPr lang="lt-LT" dirty="0"/>
              <a:t>Aukščiausios</a:t>
            </a:r>
            <a:r>
              <a:rPr lang="lt-LT" baseline="0" dirty="0"/>
              <a:t> vertės</a:t>
            </a:r>
            <a:endParaRPr lang="lt-LT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1 seka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Man svarbu, kad mokiniams sektųsi.</c:v>
                </c:pt>
                <c:pt idx="1">
                  <c:v>Mokinius skatinu džiaugtis savo ir kitų darbais, pasiekimais.</c:v>
                </c:pt>
                <c:pt idx="2">
                  <c:v>Uždavęs (-usi) klausimą turiu kantrybės išlaukti mokinio atsakymo</c:v>
                </c:pt>
                <c:pt idx="3">
                  <c:v>Mokiniai iš manęs sulaukia palaikymo.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3.78</c:v>
                </c:pt>
                <c:pt idx="1">
                  <c:v>3.69</c:v>
                </c:pt>
                <c:pt idx="2">
                  <c:v>3.66</c:v>
                </c:pt>
                <c:pt idx="3">
                  <c:v>3.66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5EC-4166-AA22-23AF5A61AFC1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2 seka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Man svarbu, kad mokiniams sektųsi.</c:v>
                </c:pt>
                <c:pt idx="1">
                  <c:v>Mokinius skatinu džiaugtis savo ir kitų darbais, pasiekimais.</c:v>
                </c:pt>
                <c:pt idx="2">
                  <c:v>Uždavęs (-usi) klausimą turiu kantrybės išlaukti mokinio atsakymo</c:v>
                </c:pt>
                <c:pt idx="3">
                  <c:v>Mokiniai iš manęs sulaukia palaikymo.</c:v>
                </c:pt>
              </c:strCache>
            </c:strRef>
          </c:cat>
          <c:val>
            <c:numRef>
              <c:f>Lapas1!$C$2:$C$5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5EC-4166-AA22-23AF5A61AFC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34899864"/>
        <c:axId val="234900256"/>
      </c:barChart>
      <c:catAx>
        <c:axId val="2348998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34900256"/>
        <c:crosses val="autoZero"/>
        <c:auto val="1"/>
        <c:lblAlgn val="ctr"/>
        <c:lblOffset val="100"/>
        <c:noMultiLvlLbl val="0"/>
      </c:catAx>
      <c:valAx>
        <c:axId val="2349002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34899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dirty="0"/>
              <a:t>Mokytojai</a:t>
            </a:r>
            <a:r>
              <a:rPr lang="lt-LT" baseline="0" dirty="0"/>
              <a:t> </a:t>
            </a:r>
          </a:p>
          <a:p>
            <a:pPr>
              <a:defRPr/>
            </a:pPr>
            <a:r>
              <a:rPr lang="lt-LT" baseline="0" dirty="0"/>
              <a:t>žemiausios vertė</a:t>
            </a:r>
            <a:r>
              <a:rPr lang="lt-LT" dirty="0"/>
              <a:t>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1 seka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3"/>
                <c:pt idx="0">
                  <c:v>Aš skiriu tokias užduotis, kurios mokinius moko aktyviai veikti.</c:v>
                </c:pt>
                <c:pt idx="1">
                  <c:v>Aš pateikiu probleminį mąstymą skatinančių užduočių.</c:v>
                </c:pt>
                <c:pt idx="2">
                  <c:v>Mokiniai mano pamokose mokosi nagrinėti klausimus 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3.19</c:v>
                </c:pt>
                <c:pt idx="1">
                  <c:v>3.31</c:v>
                </c:pt>
                <c:pt idx="2">
                  <c:v>3.31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091-405D-8CE7-6928B4A36022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2 seka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3"/>
                <c:pt idx="0">
                  <c:v>Aš skiriu tokias užduotis, kurios mokinius moko aktyviai veikti.</c:v>
                </c:pt>
                <c:pt idx="1">
                  <c:v>Aš pateikiu probleminį mąstymą skatinančių užduočių.</c:v>
                </c:pt>
                <c:pt idx="2">
                  <c:v>Mokiniai mano pamokose mokosi nagrinėti klausimus </c:v>
                </c:pt>
              </c:strCache>
            </c:strRef>
          </c:cat>
          <c:val>
            <c:numRef>
              <c:f>Lapas1!$C$2:$C$5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091-405D-8CE7-6928B4A36022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3 seka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3"/>
                <c:pt idx="0">
                  <c:v>Aš skiriu tokias užduotis, kurios mokinius moko aktyviai veikti.</c:v>
                </c:pt>
                <c:pt idx="1">
                  <c:v>Aš pateikiu probleminį mąstymą skatinančių užduočių.</c:v>
                </c:pt>
                <c:pt idx="2">
                  <c:v>Mokiniai mano pamokose mokosi nagrinėti klausimus </c:v>
                </c:pt>
              </c:strCache>
            </c:strRef>
          </c:cat>
          <c:val>
            <c:numRef>
              <c:f>Lapas1!$D$2:$D$5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091-405D-8CE7-6928B4A36022}"/>
            </c:ext>
          </c:extLst>
        </c:ser>
        <c:dLbls>
          <c:dLblPos val="inBase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34901040"/>
        <c:axId val="234901432"/>
      </c:barChart>
      <c:catAx>
        <c:axId val="2349010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34901432"/>
        <c:crosses val="autoZero"/>
        <c:auto val="1"/>
        <c:lblAlgn val="ctr"/>
        <c:lblOffset val="100"/>
        <c:noMultiLvlLbl val="0"/>
      </c:catAx>
      <c:valAx>
        <c:axId val="2349014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349010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Lapas1!$A$2:$A$6</cx:f>
        <cx:lvl ptCount="5">
          <cx:pt idx="0">Man yra aiškios elgesio taisyklių nesilaikymo pasekmės.</cx:pt>
          <cx:pt idx="1">Jeigu kas nors trukdo pamokai, mokytojai sudrausmina.</cx:pt>
          <cx:pt idx="2">Man yra aiškios vėlavimo į pamokas pasekmės.</cx:pt>
        </cx:lvl>
      </cx:strDim>
      <cx:numDim type="val">
        <cx:f>Lapas1!$B$2:$B$6</cx:f>
        <cx:lvl ptCount="5" formatCode="General">
          <cx:pt idx="0">3.25</cx:pt>
          <cx:pt idx="1">3.1699999999999999</cx:pt>
          <cx:pt idx="2">3.1499999999999999</cx:pt>
        </cx:lvl>
      </cx:numDim>
    </cx:data>
  </cx:chartData>
  <cx:chart>
    <cx:title pos="t" align="ctr" overlay="0">
      <cx:tx>
        <cx:txData>
          <cx:v>Mokiniai aukščiausios vertės</cx:v>
        </cx:txData>
      </cx:tx>
      <cx:txPr>
        <a:bodyPr spcFirstLastPara="1" vertOverflow="ellipsis" horzOverflow="overflow" wrap="square" lIns="0" tIns="0" rIns="0" bIns="0" anchor="ctr" anchorCtr="1"/>
        <a:lstStyle/>
        <a:p>
          <a:pPr algn="ctr" rtl="0">
            <a:defRPr/>
          </a:pPr>
          <a:r>
            <a:rPr lang="lt-LT" sz="1862" b="0" i="0" u="none" strike="noStrike" baseline="0" dirty="0">
              <a:solidFill>
                <a:prstClr val="black">
                  <a:lumMod val="65000"/>
                  <a:lumOff val="35000"/>
                </a:prstClr>
              </a:solidFill>
              <a:latin typeface="Calibri" panose="020F0502020204030204"/>
            </a:rPr>
            <a:t>Mokiniai aukščiausios vertės</a:t>
          </a:r>
        </a:p>
      </cx:txPr>
    </cx:title>
    <cx:plotArea>
      <cx:plotAreaRegion>
        <cx:series layoutId="funnel" uniqueId="{CDC25D3A-3B10-4185-B6FD-7E7A25B09B0F}">
          <cx:tx>
            <cx:txData>
              <cx:f>Lapas1!$B$1</cx:f>
              <cx:v>Seka1</cx:v>
            </cx:txData>
          </cx:tx>
          <cx:dataLabels>
            <cx:visibility seriesName="0" categoryName="0" value="1"/>
          </cx:dataLabels>
          <cx:dataId val="0"/>
        </cx:series>
      </cx:plotAreaRegion>
      <cx:axis id="0">
        <cx:catScaling gapWidth="0.0599999987"/>
        <cx:tickLabels/>
      </cx:axis>
    </cx:plotArea>
  </cx:chart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Lapas1!$A$2:$A$6</cx:f>
        <cx:lvl ptCount="5">
          <cx:pt idx="0">Mokiniai per pamoką gali pasirinkti, kiek jie sugebės išmokti.</cx:pt>
          <cx:pt idx="1">Mokytojai per pamokas mokiniams skiria skirtingas užduotis.</cx:pt>
          <cx:pt idx="2">Pamokose dažnai dirbama mažomis grupėmis.</cx:pt>
        </cx:lvl>
      </cx:strDim>
      <cx:numDim type="val">
        <cx:f>Lapas1!$B$2:$B$6</cx:f>
        <cx:lvl ptCount="5" formatCode="General">
          <cx:pt idx="0">1.1899999999999999</cx:pt>
          <cx:pt idx="1">2.1800000000000002</cx:pt>
          <cx:pt idx="2">2.2799999999999998</cx:pt>
        </cx:lvl>
      </cx:numDim>
    </cx:data>
  </cx:chartData>
  <cx:chart>
    <cx:title pos="t" align="ctr" overlay="0">
      <cx:tx>
        <cx:rich>
          <a:bodyPr spcFirstLastPara="1" vertOverflow="ellipsis" horzOverflow="overflow" wrap="square" lIns="0" tIns="0" rIns="0" bIns="0" anchor="ctr" anchorCtr="1"/>
          <a:lstStyle/>
          <a:p>
            <a:pPr algn="ctr" rtl="0">
              <a:defRPr/>
            </a:pPr>
            <a:r>
              <a:rPr lang="lt-LT" sz="1862" b="0" i="0" u="none" strike="noStrike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</a:rPr>
              <a:t>Mokiniai </a:t>
            </a:r>
          </a:p>
          <a:p>
            <a:pPr algn="ctr" rtl="0">
              <a:defRPr/>
            </a:pPr>
            <a:r>
              <a:rPr lang="lt-LT" sz="1862" b="0" i="0" u="none" strike="noStrike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</a:rPr>
              <a:t>žemiausios </a:t>
            </a:r>
            <a:r>
              <a:rPr lang="lt-LT" sz="1862" b="0" i="0" u="none" strike="noStrike" baseline="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</a:rPr>
              <a:t>vertėss</a:t>
            </a:r>
            <a:endParaRPr lang="lt-LT" sz="1862" b="0" i="0" u="none" strike="noStrike" baseline="0" dirty="0">
              <a:solidFill>
                <a:prstClr val="black">
                  <a:lumMod val="65000"/>
                  <a:lumOff val="35000"/>
                </a:prstClr>
              </a:solidFill>
              <a:latin typeface="Calibri" panose="020F0502020204030204"/>
            </a:endParaRPr>
          </a:p>
        </cx:rich>
      </cx:tx>
    </cx:title>
    <cx:plotArea>
      <cx:plotAreaRegion>
        <cx:series layoutId="funnel" uniqueId="{2CD8C25D-BC60-4B47-BAEA-B20969C9D8C6}">
          <cx:tx>
            <cx:txData>
              <cx:f>Lapas1!$B$1</cx:f>
              <cx:v/>
            </cx:txData>
          </cx:tx>
          <cx:dataLabels pos="ctr">
            <cx:visibility seriesName="0" categoryName="0" value="1"/>
          </cx:dataLabels>
          <cx:dataId val="0"/>
        </cx:series>
      </cx:plotAreaRegion>
      <cx:axis id="0">
        <cx:catScaling gapWidth="0.0599999987"/>
        <cx:tickLabels/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10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6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0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10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ltUp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 w="19050">
        <a:solidFill>
          <a:schemeClr val="lt1"/>
        </a:solidFill>
      </a:ln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 w="19050">
        <a:solidFill>
          <a:schemeClr val="lt1"/>
        </a:solidFill>
      </a:ln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89A7BCE6-0553-4159-B0C8-4E070B2B2D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Antrinis pavadinimas 2">
            <a:extLst>
              <a:ext uri="{FF2B5EF4-FFF2-40B4-BE49-F238E27FC236}">
                <a16:creationId xmlns="" xmlns:a16="http://schemas.microsoft.com/office/drawing/2014/main" id="{413BFDF4-A194-4EFE-8119-3C7F5EF4E9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/>
              <a:t>Spustelėkite norėdami redaguoti šablono paantraštės stilių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="" xmlns:a16="http://schemas.microsoft.com/office/drawing/2014/main" id="{05B5E3FD-6E2C-48E1-BB6E-8818E45EF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C662-A291-4A8D-81E8-BC711E90F14E}" type="datetimeFigureOut">
              <a:rPr lang="lt-LT" smtClean="0"/>
              <a:t>2022.04.20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="" xmlns:a16="http://schemas.microsoft.com/office/drawing/2014/main" id="{AF01C327-AAFB-4E72-88CB-96532076C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="" xmlns:a16="http://schemas.microsoft.com/office/drawing/2014/main" id="{1BC84D57-2AA1-4C32-9ACE-A4711D934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DB65-DE00-4DCE-9A7B-FA79960A607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12456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45A2D687-DB09-41E7-924D-74358D5C8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="" xmlns:a16="http://schemas.microsoft.com/office/drawing/2014/main" id="{599FC785-3986-487B-8400-A21FF12559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="" xmlns:a16="http://schemas.microsoft.com/office/drawing/2014/main" id="{90996C8C-A18E-468C-9F04-8D020A60C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C662-A291-4A8D-81E8-BC711E90F14E}" type="datetimeFigureOut">
              <a:rPr lang="lt-LT" smtClean="0"/>
              <a:t>2022.04.20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="" xmlns:a16="http://schemas.microsoft.com/office/drawing/2014/main" id="{2E7CFE05-C266-472F-AD0A-AA30DD1F1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="" xmlns:a16="http://schemas.microsoft.com/office/drawing/2014/main" id="{4C19EE78-27CF-42EF-A73C-3E8E17B54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DB65-DE00-4DCE-9A7B-FA79960A607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5595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>
            <a:extLst>
              <a:ext uri="{FF2B5EF4-FFF2-40B4-BE49-F238E27FC236}">
                <a16:creationId xmlns="" xmlns:a16="http://schemas.microsoft.com/office/drawing/2014/main" id="{36319FA2-EC47-4E2C-96DB-B7073015D5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="" xmlns:a16="http://schemas.microsoft.com/office/drawing/2014/main" id="{9F38B807-7DFD-4D64-92C1-D5BECD4EAB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="" xmlns:a16="http://schemas.microsoft.com/office/drawing/2014/main" id="{9B147A3E-5233-4895-A657-B4231D322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C662-A291-4A8D-81E8-BC711E90F14E}" type="datetimeFigureOut">
              <a:rPr lang="lt-LT" smtClean="0"/>
              <a:t>2022.04.20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="" xmlns:a16="http://schemas.microsoft.com/office/drawing/2014/main" id="{08678E57-9E86-4570-92CB-1EB520BFE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="" xmlns:a16="http://schemas.microsoft.com/office/drawing/2014/main" id="{57D81D30-9BE7-4F8A-9F9B-CA84C9288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DB65-DE00-4DCE-9A7B-FA79960A607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99403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6B452167-2A24-4638-A365-3FDE9BC96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="" xmlns:a16="http://schemas.microsoft.com/office/drawing/2014/main" id="{DD2CC9D0-87DB-410A-9758-45F45B895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="" xmlns:a16="http://schemas.microsoft.com/office/drawing/2014/main" id="{31D3801A-496C-46A3-8E40-E90E22FDB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C662-A291-4A8D-81E8-BC711E90F14E}" type="datetimeFigureOut">
              <a:rPr lang="lt-LT" smtClean="0"/>
              <a:t>2022.04.20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="" xmlns:a16="http://schemas.microsoft.com/office/drawing/2014/main" id="{539D45DC-103F-44EB-AB47-46D695E6F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="" xmlns:a16="http://schemas.microsoft.com/office/drawing/2014/main" id="{D8D1ABBC-FC7D-4235-8156-00C0CB04D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DB65-DE00-4DCE-9A7B-FA79960A607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04562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32A7D5FA-B649-43A9-AF51-868E1BB98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="" xmlns:a16="http://schemas.microsoft.com/office/drawing/2014/main" id="{168D57B0-961D-4B03-A96B-35F587D28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="" xmlns:a16="http://schemas.microsoft.com/office/drawing/2014/main" id="{66000C66-0173-40DB-8131-6E5D7C7BD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C662-A291-4A8D-81E8-BC711E90F14E}" type="datetimeFigureOut">
              <a:rPr lang="lt-LT" smtClean="0"/>
              <a:t>2022.04.20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="" xmlns:a16="http://schemas.microsoft.com/office/drawing/2014/main" id="{68BFB4BD-01CD-42CB-BE66-94C51D45E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="" xmlns:a16="http://schemas.microsoft.com/office/drawing/2014/main" id="{A2368DCF-09E7-48BF-9258-BDA213DBA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DB65-DE00-4DCE-9A7B-FA79960A607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27606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AEA0381D-D478-41A3-8266-9E3496C00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="" xmlns:a16="http://schemas.microsoft.com/office/drawing/2014/main" id="{1C7E6B49-E5A4-44B4-8393-1F9D1D7612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="" xmlns:a16="http://schemas.microsoft.com/office/drawing/2014/main" id="{6283A372-DB07-4263-8F3A-41AA219502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="" xmlns:a16="http://schemas.microsoft.com/office/drawing/2014/main" id="{8FA15CF9-B9E4-4D64-81E4-C358030EC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C662-A291-4A8D-81E8-BC711E90F14E}" type="datetimeFigureOut">
              <a:rPr lang="lt-LT" smtClean="0"/>
              <a:t>2022.04.20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="" xmlns:a16="http://schemas.microsoft.com/office/drawing/2014/main" id="{F73AAD60-E01A-4290-941C-CF0A6D5A2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="" xmlns:a16="http://schemas.microsoft.com/office/drawing/2014/main" id="{5E9D3EE5-2E50-4249-AE4B-5D4BAA5E1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DB65-DE00-4DCE-9A7B-FA79960A607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1165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4FEA1BF6-485D-4E21-89F7-40E5767AA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="" xmlns:a16="http://schemas.microsoft.com/office/drawing/2014/main" id="{90EF6745-DE8C-41DB-80E8-AB4C94299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="" xmlns:a16="http://schemas.microsoft.com/office/drawing/2014/main" id="{72F32891-5CB1-42B7-A2BF-D272FE3422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Teksto vietos rezervavimo ženklas 4">
            <a:extLst>
              <a:ext uri="{FF2B5EF4-FFF2-40B4-BE49-F238E27FC236}">
                <a16:creationId xmlns="" xmlns:a16="http://schemas.microsoft.com/office/drawing/2014/main" id="{591CB97D-FC5C-4843-AD5E-CCCDA19837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="" xmlns:a16="http://schemas.microsoft.com/office/drawing/2014/main" id="{53170637-657E-4642-9952-1C199C84F1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7" name="Datos vietos rezervavimo ženklas 6">
            <a:extLst>
              <a:ext uri="{FF2B5EF4-FFF2-40B4-BE49-F238E27FC236}">
                <a16:creationId xmlns="" xmlns:a16="http://schemas.microsoft.com/office/drawing/2014/main" id="{B5479BE6-97B6-418D-94E1-58DEB7722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C662-A291-4A8D-81E8-BC711E90F14E}" type="datetimeFigureOut">
              <a:rPr lang="lt-LT" smtClean="0"/>
              <a:t>2022.04.20</a:t>
            </a:fld>
            <a:endParaRPr lang="lt-LT"/>
          </a:p>
        </p:txBody>
      </p:sp>
      <p:sp>
        <p:nvSpPr>
          <p:cNvPr id="8" name="Poraštės vietos rezervavimo ženklas 7">
            <a:extLst>
              <a:ext uri="{FF2B5EF4-FFF2-40B4-BE49-F238E27FC236}">
                <a16:creationId xmlns="" xmlns:a16="http://schemas.microsoft.com/office/drawing/2014/main" id="{E62BC850-BEB5-4463-8660-52F89A7A6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>
            <a:extLst>
              <a:ext uri="{FF2B5EF4-FFF2-40B4-BE49-F238E27FC236}">
                <a16:creationId xmlns="" xmlns:a16="http://schemas.microsoft.com/office/drawing/2014/main" id="{EBE18ECF-251F-43DA-8F01-099807177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DB65-DE00-4DCE-9A7B-FA79960A607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15571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641D9650-7C27-4280-AABF-7A89CD13B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Datos vietos rezervavimo ženklas 2">
            <a:extLst>
              <a:ext uri="{FF2B5EF4-FFF2-40B4-BE49-F238E27FC236}">
                <a16:creationId xmlns="" xmlns:a16="http://schemas.microsoft.com/office/drawing/2014/main" id="{6B8B7025-571A-4047-B2C9-4AC03787D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C662-A291-4A8D-81E8-BC711E90F14E}" type="datetimeFigureOut">
              <a:rPr lang="lt-LT" smtClean="0"/>
              <a:t>2022.04.20</a:t>
            </a:fld>
            <a:endParaRPr lang="lt-LT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="" xmlns:a16="http://schemas.microsoft.com/office/drawing/2014/main" id="{557D2BF5-E942-4987-8AB1-8F5A5A64E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="" xmlns:a16="http://schemas.microsoft.com/office/drawing/2014/main" id="{1FBBA71A-C340-42CD-9018-0A8C7124D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DB65-DE00-4DCE-9A7B-FA79960A607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48347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>
            <a:extLst>
              <a:ext uri="{FF2B5EF4-FFF2-40B4-BE49-F238E27FC236}">
                <a16:creationId xmlns="" xmlns:a16="http://schemas.microsoft.com/office/drawing/2014/main" id="{C2C83122-EF16-4957-8A2F-F3564C4CF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C662-A291-4A8D-81E8-BC711E90F14E}" type="datetimeFigureOut">
              <a:rPr lang="lt-LT" smtClean="0"/>
              <a:t>2022.04.20</a:t>
            </a:fld>
            <a:endParaRPr lang="lt-LT"/>
          </a:p>
        </p:txBody>
      </p:sp>
      <p:sp>
        <p:nvSpPr>
          <p:cNvPr id="3" name="Poraštės vietos rezervavimo ženklas 2">
            <a:extLst>
              <a:ext uri="{FF2B5EF4-FFF2-40B4-BE49-F238E27FC236}">
                <a16:creationId xmlns="" xmlns:a16="http://schemas.microsoft.com/office/drawing/2014/main" id="{D88D5752-F416-4093-B97B-0C1764549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="" xmlns:a16="http://schemas.microsoft.com/office/drawing/2014/main" id="{CBE4AF64-C4C4-48EC-A74F-FBACA9EE7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DB65-DE00-4DCE-9A7B-FA79960A607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9663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7D5E873F-683D-4E2B-B88B-7DC3213DF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="" xmlns:a16="http://schemas.microsoft.com/office/drawing/2014/main" id="{CFD2FCE1-A2D0-4D48-B6E5-0B6F779BD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="" xmlns:a16="http://schemas.microsoft.com/office/drawing/2014/main" id="{98D7A63C-41F0-4484-8E93-8FEC5FD190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="" xmlns:a16="http://schemas.microsoft.com/office/drawing/2014/main" id="{76501A2F-BCA2-48BA-BD27-A9959D109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C662-A291-4A8D-81E8-BC711E90F14E}" type="datetimeFigureOut">
              <a:rPr lang="lt-LT" smtClean="0"/>
              <a:t>2022.04.20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="" xmlns:a16="http://schemas.microsoft.com/office/drawing/2014/main" id="{FBB53EB5-42EE-4924-8082-9D0590CD9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="" xmlns:a16="http://schemas.microsoft.com/office/drawing/2014/main" id="{6F3EB075-A864-43C9-8203-23CC73E20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DB65-DE00-4DCE-9A7B-FA79960A607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32934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EAEE8CC0-79FA-4609-9FA5-D3D5D824E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Paveikslėlio vietos rezervavimo ženklas 2">
            <a:extLst>
              <a:ext uri="{FF2B5EF4-FFF2-40B4-BE49-F238E27FC236}">
                <a16:creationId xmlns="" xmlns:a16="http://schemas.microsoft.com/office/drawing/2014/main" id="{D8B612AC-B19F-4F01-BF04-2ADBE564B3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="" xmlns:a16="http://schemas.microsoft.com/office/drawing/2014/main" id="{4FCC163F-4295-4588-94C3-FD8906936C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="" xmlns:a16="http://schemas.microsoft.com/office/drawing/2014/main" id="{183F16A6-734E-467D-8958-7B8DA68A1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C662-A291-4A8D-81E8-BC711E90F14E}" type="datetimeFigureOut">
              <a:rPr lang="lt-LT" smtClean="0"/>
              <a:t>2022.04.20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="" xmlns:a16="http://schemas.microsoft.com/office/drawing/2014/main" id="{1EB2E0D1-27AB-4BD2-BE6F-D105A398F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="" xmlns:a16="http://schemas.microsoft.com/office/drawing/2014/main" id="{F7080DBD-C2BE-4D71-8750-9FBCA4082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DB65-DE00-4DCE-9A7B-FA79960A607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42986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>
            <a:extLst>
              <a:ext uri="{FF2B5EF4-FFF2-40B4-BE49-F238E27FC236}">
                <a16:creationId xmlns="" xmlns:a16="http://schemas.microsoft.com/office/drawing/2014/main" id="{F7D97C91-142D-49DC-A395-115EF9097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="" xmlns:a16="http://schemas.microsoft.com/office/drawing/2014/main" id="{8A431DD9-21D3-4FF4-ADEF-26DEF477A9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="" xmlns:a16="http://schemas.microsoft.com/office/drawing/2014/main" id="{5C642BF9-BEB1-408A-8160-F95A48DA92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3C662-A291-4A8D-81E8-BC711E90F14E}" type="datetimeFigureOut">
              <a:rPr lang="lt-LT" smtClean="0"/>
              <a:t>2022.04.20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="" xmlns:a16="http://schemas.microsoft.com/office/drawing/2014/main" id="{66B33076-F926-41DD-8CCC-5F90BF6393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="" xmlns:a16="http://schemas.microsoft.com/office/drawing/2014/main" id="{1E88F29F-3670-4C04-96EA-ADFE118790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CDB65-DE00-4DCE-9A7B-FA79960A607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19251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microsoft.com/office/2014/relationships/chartEx" Target="../charts/chartEx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8ABBC107-C540-40E1-936D-1BD0C96A19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83096"/>
            <a:ext cx="9144000" cy="2372139"/>
          </a:xfrm>
        </p:spPr>
        <p:txBody>
          <a:bodyPr>
            <a:normAutofit/>
          </a:bodyPr>
          <a:lstStyle/>
          <a:p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TRAKŲ R. RŪDIŠKIŲ GIMNAZIJOS</a:t>
            </a:r>
            <a:b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VEIKLOS KOKYBĖS GILUMINIS ĮSIVERTINIMAS 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2021-2022 M.M.</a:t>
            </a:r>
            <a:r>
              <a:rPr lang="lt-LT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lt-LT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lt-LT" sz="4000" dirty="0"/>
          </a:p>
        </p:txBody>
      </p:sp>
      <p:sp>
        <p:nvSpPr>
          <p:cNvPr id="3" name="Antrinis pavadinimas 2">
            <a:extLst>
              <a:ext uri="{FF2B5EF4-FFF2-40B4-BE49-F238E27FC236}">
                <a16:creationId xmlns="" xmlns:a16="http://schemas.microsoft.com/office/drawing/2014/main" id="{3FDC1F6D-48B2-4855-AD38-DC079B6778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55236"/>
            <a:ext cx="9144000" cy="3101008"/>
          </a:xfrm>
        </p:spPr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lt-LT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UGDYMAS IR MOKINIŲ PATIRTYS</a:t>
            </a:r>
            <a:endParaRPr lang="lt-LT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9227314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28850C1D-0444-42BB-933B-0F4C02FF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5207"/>
          </a:xfrm>
        </p:spPr>
        <p:txBody>
          <a:bodyPr>
            <a:normAutofit/>
          </a:bodyPr>
          <a:lstStyle/>
          <a:p>
            <a:pPr algn="ctr"/>
            <a:r>
              <a:rPr lang="lt-L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AUKŠČIAUSIOS VERTĖS, TĖVAI</a:t>
            </a:r>
            <a:endParaRPr lang="lt-LT" sz="2400" dirty="0"/>
          </a:p>
        </p:txBody>
      </p:sp>
      <p:graphicFrame>
        <p:nvGraphicFramePr>
          <p:cNvPr id="4" name="Turinio vietos rezervavimo ženklas 3">
            <a:extLst>
              <a:ext uri="{FF2B5EF4-FFF2-40B4-BE49-F238E27FC236}">
                <a16:creationId xmlns="" xmlns:a16="http://schemas.microsoft.com/office/drawing/2014/main" id="{3E4C71EE-B309-4A66-87FE-415E64582B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561436"/>
              </p:ext>
            </p:extLst>
          </p:nvPr>
        </p:nvGraphicFramePr>
        <p:xfrm>
          <a:off x="618978" y="1406768"/>
          <a:ext cx="10888394" cy="49799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01828">
                  <a:extLst>
                    <a:ext uri="{9D8B030D-6E8A-4147-A177-3AD203B41FA5}">
                      <a16:colId xmlns="" xmlns:a16="http://schemas.microsoft.com/office/drawing/2014/main" val="1308539230"/>
                    </a:ext>
                  </a:extLst>
                </a:gridCol>
                <a:gridCol w="1786566">
                  <a:extLst>
                    <a:ext uri="{9D8B030D-6E8A-4147-A177-3AD203B41FA5}">
                      <a16:colId xmlns="" xmlns:a16="http://schemas.microsoft.com/office/drawing/2014/main" val="1470758688"/>
                    </a:ext>
                  </a:extLst>
                </a:gridCol>
              </a:tblGrid>
              <a:tr h="4925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>
                          <a:effectLst/>
                        </a:rPr>
                        <a:t>Mano vaikas dažnai pasakoja apie įdomias mokymosi patirtis.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3,26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893619995"/>
                  </a:ext>
                </a:extLst>
              </a:tr>
              <a:tr h="13316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>
                          <a:effectLst/>
                        </a:rPr>
                        <a:t>Aš savo vaikui pasakau, ko tikiuosi iš jo mokymosi.</a:t>
                      </a:r>
                      <a:endParaRPr lang="lt-LT" sz="2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>
                          <a:effectLst/>
                        </a:rPr>
                        <a:t> 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3,70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771833168"/>
                  </a:ext>
                </a:extLst>
              </a:tr>
              <a:tr h="13316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>
                          <a:effectLst/>
                        </a:rPr>
                        <a:t>Aš tikiu, kad mano vaikas mokydamasis gali daryti pažangą.</a:t>
                      </a:r>
                      <a:endParaRPr lang="lt-LT" sz="2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>
                          <a:effectLst/>
                        </a:rPr>
                        <a:t> 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 dirty="0">
                          <a:effectLst/>
                        </a:rPr>
                        <a:t>3,69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571220442"/>
                  </a:ext>
                </a:extLst>
              </a:tr>
              <a:tr h="13316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>
                          <a:effectLst/>
                        </a:rPr>
                        <a:t>Mano vaikas savarankiškai gali atlikti namų užduotis.</a:t>
                      </a:r>
                      <a:endParaRPr lang="lt-LT" sz="2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>
                          <a:effectLst/>
                        </a:rPr>
                        <a:t> 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3,21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692478920"/>
                  </a:ext>
                </a:extLst>
              </a:tr>
              <a:tr h="4925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Mano vaikas ugdomas pagal jo gebėjimus.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3,25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7269421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1885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303340AF-A5C0-4EB4-BBB3-BF0FDB779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7410"/>
          </a:xfrm>
        </p:spPr>
        <p:txBody>
          <a:bodyPr>
            <a:normAutofit/>
          </a:bodyPr>
          <a:lstStyle/>
          <a:p>
            <a:pPr algn="ctr"/>
            <a:r>
              <a:rPr lang="lt-L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AUKŠČIAUSIOS VERTĖS,TĖVAI</a:t>
            </a:r>
            <a:endParaRPr lang="lt-LT" sz="2400" dirty="0"/>
          </a:p>
        </p:txBody>
      </p:sp>
      <p:graphicFrame>
        <p:nvGraphicFramePr>
          <p:cNvPr id="6" name="Turinio vietos rezervavimo ženklas 5">
            <a:extLst>
              <a:ext uri="{FF2B5EF4-FFF2-40B4-BE49-F238E27FC236}">
                <a16:creationId xmlns="" xmlns:a16="http://schemas.microsoft.com/office/drawing/2014/main" id="{D6C7FA83-5181-4012-8EAA-6786A3B8A3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5400799"/>
              </p:ext>
            </p:extLst>
          </p:nvPr>
        </p:nvGraphicFramePr>
        <p:xfrm>
          <a:off x="838200" y="1167618"/>
          <a:ext cx="10515600" cy="5009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5840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984299DB-E0A3-4915-BD12-5356E39D0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0801"/>
          </a:xfrm>
        </p:spPr>
        <p:txBody>
          <a:bodyPr/>
          <a:lstStyle/>
          <a:p>
            <a:pPr algn="ctr"/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ŽEMIAUSIOS VERTĖS</a:t>
            </a:r>
            <a: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,TĖVAI</a:t>
            </a:r>
            <a:endParaRPr lang="lt-LT" dirty="0"/>
          </a:p>
        </p:txBody>
      </p:sp>
      <p:graphicFrame>
        <p:nvGraphicFramePr>
          <p:cNvPr id="4" name="Turinio vietos rezervavimo ženklas 3">
            <a:extLst>
              <a:ext uri="{FF2B5EF4-FFF2-40B4-BE49-F238E27FC236}">
                <a16:creationId xmlns="" xmlns:a16="http://schemas.microsoft.com/office/drawing/2014/main" id="{FFD9F22A-4009-4FB5-BEDC-4A95EC191B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7418190"/>
              </p:ext>
            </p:extLst>
          </p:nvPr>
        </p:nvGraphicFramePr>
        <p:xfrm>
          <a:off x="838200" y="1012875"/>
          <a:ext cx="10515599" cy="5303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40266">
                  <a:extLst>
                    <a:ext uri="{9D8B030D-6E8A-4147-A177-3AD203B41FA5}">
                      <a16:colId xmlns="" xmlns:a16="http://schemas.microsoft.com/office/drawing/2014/main" val="1371284577"/>
                    </a:ext>
                  </a:extLst>
                </a:gridCol>
                <a:gridCol w="1975333">
                  <a:extLst>
                    <a:ext uri="{9D8B030D-6E8A-4147-A177-3AD203B41FA5}">
                      <a16:colId xmlns="" xmlns:a16="http://schemas.microsoft.com/office/drawing/2014/main" val="4072929083"/>
                    </a:ext>
                  </a:extLst>
                </a:gridCol>
              </a:tblGrid>
              <a:tr h="10607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Mano vaikas su susidomėjimu atlieka namų darbus.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2,65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852527313"/>
                  </a:ext>
                </a:extLst>
              </a:tr>
              <a:tr h="10607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Mano vaikas eina į mokyklą su džiaugsmu.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2,86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660990493"/>
                  </a:ext>
                </a:extLst>
              </a:tr>
              <a:tr h="10607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Mano vaiko mokymosi krūvis yra optimalus.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3,04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813374399"/>
                  </a:ext>
                </a:extLst>
              </a:tr>
              <a:tr h="10607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Mano vaikas supranta mokytojų per pamokas pateikiamą medžiagą.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3,01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934081682"/>
                  </a:ext>
                </a:extLst>
              </a:tr>
              <a:tr h="10607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Mokykloje mano vaikas yra motyvuojamas siekti gerų mokymosi rezultatų.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3.10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050239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6488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69E108DA-46FD-4D76-B837-974BBE779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1817"/>
          </a:xfrm>
        </p:spPr>
        <p:txBody>
          <a:bodyPr>
            <a:normAutofit/>
          </a:bodyPr>
          <a:lstStyle/>
          <a:p>
            <a:pPr algn="ctr"/>
            <a:r>
              <a:rPr lang="pl-P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ŽEMIAUSIOS VERTĖS</a:t>
            </a:r>
            <a:r>
              <a:rPr lang="lt-L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TĖVAI</a:t>
            </a:r>
            <a:endParaRPr lang="lt-LT" sz="2400" dirty="0"/>
          </a:p>
        </p:txBody>
      </p:sp>
      <p:graphicFrame>
        <p:nvGraphicFramePr>
          <p:cNvPr id="6" name="Turinio vietos rezervavimo ženklas 5">
            <a:extLst>
              <a:ext uri="{FF2B5EF4-FFF2-40B4-BE49-F238E27FC236}">
                <a16:creationId xmlns="" xmlns:a16="http://schemas.microsoft.com/office/drawing/2014/main" id="{DA46758F-5F23-4F60-8793-2240EB3BF1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2547635"/>
              </p:ext>
            </p:extLst>
          </p:nvPr>
        </p:nvGraphicFramePr>
        <p:xfrm>
          <a:off x="838200" y="1181686"/>
          <a:ext cx="10515600" cy="51628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8498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05D74DC1-9BD6-4764-8294-906AC319D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1140"/>
          </a:xfrm>
        </p:spPr>
        <p:txBody>
          <a:bodyPr>
            <a:normAutofit/>
          </a:bodyPr>
          <a:lstStyle/>
          <a:p>
            <a:pPr algn="ctr"/>
            <a:r>
              <a:rPr lang="lt-L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AUKŠČIAUSIOS VERTĖS, MOKYTOJAI</a:t>
            </a:r>
            <a:endParaRPr lang="lt-LT" sz="2400" dirty="0"/>
          </a:p>
        </p:txBody>
      </p:sp>
      <p:graphicFrame>
        <p:nvGraphicFramePr>
          <p:cNvPr id="6" name="Turinio vietos rezervavimo ženklas 5">
            <a:extLst>
              <a:ext uri="{FF2B5EF4-FFF2-40B4-BE49-F238E27FC236}">
                <a16:creationId xmlns="" xmlns:a16="http://schemas.microsoft.com/office/drawing/2014/main" id="{E52F8661-4469-4F92-921D-361AE640DC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2698349"/>
              </p:ext>
            </p:extLst>
          </p:nvPr>
        </p:nvGraphicFramePr>
        <p:xfrm>
          <a:off x="970672" y="1237957"/>
          <a:ext cx="10383128" cy="50643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21828">
                  <a:extLst>
                    <a:ext uri="{9D8B030D-6E8A-4147-A177-3AD203B41FA5}">
                      <a16:colId xmlns="" xmlns:a16="http://schemas.microsoft.com/office/drawing/2014/main" val="4027829900"/>
                    </a:ext>
                  </a:extLst>
                </a:gridCol>
                <a:gridCol w="1661300">
                  <a:extLst>
                    <a:ext uri="{9D8B030D-6E8A-4147-A177-3AD203B41FA5}">
                      <a16:colId xmlns="" xmlns:a16="http://schemas.microsoft.com/office/drawing/2014/main" val="3955296863"/>
                    </a:ext>
                  </a:extLst>
                </a:gridCol>
              </a:tblGrid>
              <a:tr h="26548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0" dirty="0">
                          <a:effectLst/>
                        </a:rPr>
                        <a:t> </a:t>
                      </a:r>
                      <a:endParaRPr lang="lt-LT" sz="2400" b="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0" dirty="0" err="1">
                          <a:effectLst/>
                        </a:rPr>
                        <a:t>Uždavęs</a:t>
                      </a:r>
                      <a:r>
                        <a:rPr lang="en-US" sz="2400" b="0" dirty="0">
                          <a:effectLst/>
                        </a:rPr>
                        <a:t> (-</a:t>
                      </a:r>
                      <a:r>
                        <a:rPr lang="en-US" sz="2400" b="0" dirty="0" err="1">
                          <a:effectLst/>
                        </a:rPr>
                        <a:t>usi</a:t>
                      </a:r>
                      <a:r>
                        <a:rPr lang="en-US" sz="2400" b="0" dirty="0">
                          <a:effectLst/>
                        </a:rPr>
                        <a:t>) </a:t>
                      </a:r>
                      <a:r>
                        <a:rPr lang="en-US" sz="2400" b="0" dirty="0" err="1">
                          <a:effectLst/>
                        </a:rPr>
                        <a:t>klausimą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turiu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kantrybės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išlaukti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mokinio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atsakymo</a:t>
                      </a:r>
                      <a:endParaRPr lang="lt-LT" sz="2400" b="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0" dirty="0">
                          <a:effectLst/>
                        </a:rPr>
                        <a:t> </a:t>
                      </a:r>
                      <a:endParaRPr lang="lt-LT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0" dirty="0">
                          <a:effectLst/>
                        </a:rPr>
                        <a:t>3,66</a:t>
                      </a:r>
                      <a:endParaRPr lang="lt-LT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643352161"/>
                  </a:ext>
                </a:extLst>
              </a:tr>
              <a:tr h="6023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Man svarbu, kad mokiniams sektųsi.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3,78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661322620"/>
                  </a:ext>
                </a:extLst>
              </a:tr>
              <a:tr h="6023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>
                          <a:effectLst/>
                        </a:rPr>
                        <a:t>Mokiniai iš manęs sulaukia palaikymo.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3,66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347135807"/>
                  </a:ext>
                </a:extLst>
              </a:tr>
              <a:tr h="6023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>
                          <a:effectLst/>
                        </a:rPr>
                        <a:t>Mokinius skatinu džiaugtis savo ir kitų darbais, pasiekimais.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3,69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767574139"/>
                  </a:ext>
                </a:extLst>
              </a:tr>
              <a:tr h="6023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>
                          <a:effectLst/>
                        </a:rPr>
                        <a:t>Savo pamokose iš mokinių tikiuosi gerėjančių mokymosi rezultatų.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3.72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86967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77959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255BA3EB-85F5-40CB-8F9D-C20427E24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1478"/>
          </a:xfrm>
        </p:spPr>
        <p:txBody>
          <a:bodyPr>
            <a:normAutofit/>
          </a:bodyPr>
          <a:lstStyle/>
          <a:p>
            <a:pPr algn="ctr"/>
            <a:r>
              <a:rPr lang="lt-L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AUKŠČIAUSIOS VERTĖS, MOKYTOJAI</a:t>
            </a:r>
            <a:endParaRPr lang="lt-LT" sz="2400" dirty="0"/>
          </a:p>
        </p:txBody>
      </p:sp>
      <p:graphicFrame>
        <p:nvGraphicFramePr>
          <p:cNvPr id="6" name="Turinio vietos rezervavimo ženklas 5">
            <a:extLst>
              <a:ext uri="{FF2B5EF4-FFF2-40B4-BE49-F238E27FC236}">
                <a16:creationId xmlns="" xmlns:a16="http://schemas.microsoft.com/office/drawing/2014/main" id="{DFDC57A1-DCB2-45FD-81E0-ABE286D1C3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6791318"/>
              </p:ext>
            </p:extLst>
          </p:nvPr>
        </p:nvGraphicFramePr>
        <p:xfrm>
          <a:off x="838200" y="1223889"/>
          <a:ext cx="10515600" cy="4953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423902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1AB085B1-75F6-4CF7-820B-BF92751A4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1478"/>
          </a:xfrm>
        </p:spPr>
        <p:txBody>
          <a:bodyPr>
            <a:normAutofit/>
          </a:bodyPr>
          <a:lstStyle/>
          <a:p>
            <a:pPr algn="ctr"/>
            <a:r>
              <a:rPr lang="pl-P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ŽEMIAUSIOS VERTĖS</a:t>
            </a:r>
            <a:r>
              <a:rPr lang="lt-L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MOKYTOJAI</a:t>
            </a:r>
            <a:endParaRPr lang="lt-LT" sz="2400" dirty="0"/>
          </a:p>
        </p:txBody>
      </p:sp>
      <p:graphicFrame>
        <p:nvGraphicFramePr>
          <p:cNvPr id="4" name="Turinio vietos rezervavimo ženklas 3">
            <a:extLst>
              <a:ext uri="{FF2B5EF4-FFF2-40B4-BE49-F238E27FC236}">
                <a16:creationId xmlns="" xmlns:a16="http://schemas.microsoft.com/office/drawing/2014/main" id="{8955FD8E-5A85-4729-A46F-AA42FEC443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0999942"/>
              </p:ext>
            </p:extLst>
          </p:nvPr>
        </p:nvGraphicFramePr>
        <p:xfrm>
          <a:off x="838200" y="1406769"/>
          <a:ext cx="10683239" cy="46704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80133">
                  <a:extLst>
                    <a:ext uri="{9D8B030D-6E8A-4147-A177-3AD203B41FA5}">
                      <a16:colId xmlns="" xmlns:a16="http://schemas.microsoft.com/office/drawing/2014/main" val="2698676716"/>
                    </a:ext>
                  </a:extLst>
                </a:gridCol>
                <a:gridCol w="2003106">
                  <a:extLst>
                    <a:ext uri="{9D8B030D-6E8A-4147-A177-3AD203B41FA5}">
                      <a16:colId xmlns="" xmlns:a16="http://schemas.microsoft.com/office/drawing/2014/main" val="3614996807"/>
                    </a:ext>
                  </a:extLst>
                </a:gridCol>
              </a:tblGrid>
              <a:tr h="934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Mokiniai pasirenka, kiek jie išmoks pamokos turinio ar atliks pratimų.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 dirty="0">
                          <a:effectLst/>
                        </a:rPr>
                        <a:t>2,94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926279240"/>
                  </a:ext>
                </a:extLst>
              </a:tr>
              <a:tr h="934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Mokiniams skiriu individualius namų darbus.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2,78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312832163"/>
                  </a:ext>
                </a:extLst>
              </a:tr>
              <a:tr h="934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Aš skiriu tokias užduotis, kurios mokinius moko aktyviai veikti.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3,19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475490218"/>
                  </a:ext>
                </a:extLst>
              </a:tr>
              <a:tr h="934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Mokiniams formuluoju skirtingus mokymosi uždavinius.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3.03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416971135"/>
                  </a:ext>
                </a:extLst>
              </a:tr>
              <a:tr h="934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Mokykloje siekiama prasmingos dalykų integracijos (tarpdiscipliniškumo).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3.03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0726591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11881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96350EFF-A20E-42F0-A568-11F16B65C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7410"/>
          </a:xfrm>
        </p:spPr>
        <p:txBody>
          <a:bodyPr>
            <a:normAutofit/>
          </a:bodyPr>
          <a:lstStyle/>
          <a:p>
            <a:pPr algn="ctr"/>
            <a:r>
              <a:rPr lang="pl-P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ŽEMIAUSIOS VERTĖS</a:t>
            </a:r>
            <a:r>
              <a:rPr lang="lt-L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MOKYTOJAI</a:t>
            </a:r>
            <a:endParaRPr lang="lt-LT" sz="2400" dirty="0"/>
          </a:p>
        </p:txBody>
      </p:sp>
      <p:graphicFrame>
        <p:nvGraphicFramePr>
          <p:cNvPr id="6" name="Turinio vietos rezervavimo ženklas 5">
            <a:extLst>
              <a:ext uri="{FF2B5EF4-FFF2-40B4-BE49-F238E27FC236}">
                <a16:creationId xmlns="" xmlns:a16="http://schemas.microsoft.com/office/drawing/2014/main" id="{31380B02-F112-4728-B491-B3D111B61F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180169"/>
              </p:ext>
            </p:extLst>
          </p:nvPr>
        </p:nvGraphicFramePr>
        <p:xfrm>
          <a:off x="838200" y="1069144"/>
          <a:ext cx="10515600" cy="5423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53337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634ECF28-76FA-4667-A199-9FB13610F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3176"/>
          </a:xfrm>
        </p:spPr>
        <p:txBody>
          <a:bodyPr>
            <a:normAutofit fontScale="90000"/>
          </a:bodyPr>
          <a:lstStyle/>
          <a:p>
            <a:pPr algn="ctr"/>
            <a:endParaRPr lang="lt-LT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="" xmlns:a16="http://schemas.microsoft.com/office/drawing/2014/main" id="{B82FB375-BE98-4DA8-A364-D5EE1E017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591" y="756481"/>
            <a:ext cx="10515600" cy="4351338"/>
          </a:xfrm>
        </p:spPr>
        <p:txBody>
          <a:bodyPr/>
          <a:lstStyle/>
          <a:p>
            <a:r>
              <a:rPr lang="lt-L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Gimnazijos veiklos kokybės įsivertinimo metu gauti rezultatai</a:t>
            </a:r>
          </a:p>
          <a:p>
            <a:endParaRPr lang="lt-LT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lt-LT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Remiantis aukščiausiomis ir žemiausiomis vidutinėmis vertėmis, pagal mokinių, mokytojų ir tėvų anketas, atlikus dokumentų analizę rodiklis vertinamas gerai ir priskiriamas 3 lygiui.</a:t>
            </a:r>
            <a:endParaRPr lang="lt-LT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6532707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37D1D208-7B22-4476-8719-C175284A8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5546"/>
          </a:xfrm>
        </p:spPr>
        <p:txBody>
          <a:bodyPr>
            <a:normAutofit fontScale="90000"/>
          </a:bodyPr>
          <a:lstStyle/>
          <a:p>
            <a:pPr algn="ctr"/>
            <a:r>
              <a:rPr lang="lt-L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Sėkmės</a:t>
            </a:r>
            <a:r>
              <a:rPr lang="lt-L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lt-L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lt-LT" sz="2400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="" xmlns:a16="http://schemas.microsoft.com/office/drawing/2014/main" id="{45B57C70-2802-4371-83FD-4D589C13D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9994"/>
            <a:ext cx="10515600" cy="5346969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lt-L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Mokytojams ir tėvams labai rūpi mokyklos gyvenimas, yra įdomus, svarbus.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lt-LT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Mokytojams svarbu, kad mokiniams sektųsi, siekia surinkti pakankamai informacijos apie</a:t>
            </a:r>
            <a:br>
              <a:rPr lang="lt-LT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t-LT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mokinio mokymosi rezultatus, sėkmes ir problemas, kad priimtų sprendimus dėl tolesnio ugdymo.</a:t>
            </a:r>
            <a:endParaRPr lang="lt-L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lt-LT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Mokykloje tvyro darbinis mokymosi šurmulys, tačiau taip pat laikomasi sutartų mokymosi organizavimo taisyklių ir darbo ritmo, padedančio veiksmingai siekti ugdymo(</a:t>
            </a:r>
            <a:r>
              <a:rPr lang="lt-LT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lt-LT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tikslų. Mokinių elgesys valdomas aiškiomis, sutartomis  taisyklėmis ir procedūromis. Mokiniams yra aiškios elgesio taisyklių nesilaikymo pasekmės, vėlavimo į pamokas pasekmės.  </a:t>
            </a:r>
            <a:endParaRPr lang="lt-L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lt-LT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Mokiniai skatinami  aktyviai dalyvauti pamokoje, kelti klausimus, ugdymo procese mokytojas  pamokose naudojamos priemonės ir medžiaga domina mokinius, užduodami klausimai, skatinantys mokinius mąstyti.</a:t>
            </a:r>
            <a:endParaRPr lang="lt-L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lt-LT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Kiekvienam mokiniui sudaroma galimybė patirti įvairius mokymosi būdus ir formas. Derinamas individualus, </a:t>
            </a:r>
            <a:r>
              <a:rPr lang="lt-LT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partneriškas</a:t>
            </a:r>
            <a:r>
              <a:rPr lang="lt-LT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grupinis mokymasis.</a:t>
            </a:r>
            <a:endParaRPr lang="lt-L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374570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897DDD47-0A29-4F38-BC4A-6F0C7E6B2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4070"/>
            <a:ext cx="10515600" cy="1577008"/>
          </a:xfrm>
        </p:spPr>
        <p:txBody>
          <a:bodyPr>
            <a:noAutofit/>
          </a:bodyPr>
          <a:lstStyle/>
          <a:p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Gimnazijos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veiklos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kokybės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giluminį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įsivertinimą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2022m.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balandžio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mėn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atliko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darbo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grupė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sudaryta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Jelenos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Ignatovič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gimnazijos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direktorės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2022 m. ……….d.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įsakymu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Nr. ………..:</a:t>
            </a:r>
            <a:endParaRPr lang="lt-LT" sz="3200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="" xmlns:a16="http://schemas.microsoft.com/office/drawing/2014/main" id="{868C2702-990D-4BBE-BC44-09CE6DF92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9374"/>
            <a:ext cx="10515600" cy="421350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Rima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Kazlauskienė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direktorės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pavaduotoja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ugdymui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grupės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vadovė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lt-LT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Agnė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Leščinskytė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chemijos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mokytoja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lt-LT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Alvydas</a:t>
            </a:r>
            <a:r>
              <a:rPr lang="pl-PL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Buja, </a:t>
            </a:r>
            <a:r>
              <a:rPr lang="pl-PL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technologijų</a:t>
            </a:r>
            <a:r>
              <a:rPr lang="pl-PL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pl-PL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vyresnysis</a:t>
            </a:r>
            <a:r>
              <a:rPr lang="pl-PL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pl-PL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mokytojas</a:t>
            </a:r>
            <a:r>
              <a:rPr lang="pl-PL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lt-LT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Vilima Klimaikienė, </a:t>
            </a:r>
            <a:r>
              <a:rPr lang="pl-PL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geografijos</a:t>
            </a:r>
            <a:r>
              <a:rPr lang="pl-PL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pl-PL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šokio</a:t>
            </a:r>
            <a:r>
              <a:rPr lang="pl-PL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vyresnioji</a:t>
            </a:r>
            <a:r>
              <a:rPr lang="pl-PL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pl-PL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mokytoja</a:t>
            </a:r>
            <a:r>
              <a:rPr lang="pl-PL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lt-LT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Danguolė</a:t>
            </a:r>
            <a:r>
              <a:rPr lang="pl-PL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Petkelienė</a:t>
            </a:r>
            <a:r>
              <a:rPr lang="pl-PL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l-PL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pradinio</a:t>
            </a:r>
            <a:r>
              <a:rPr lang="pl-PL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ugdymo</a:t>
            </a:r>
            <a:r>
              <a:rPr lang="pl-PL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vyresnioji</a:t>
            </a:r>
            <a:r>
              <a:rPr lang="pl-PL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mokytoja</a:t>
            </a:r>
            <a:r>
              <a:rPr lang="pl-PL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lt-LT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lt-LT" sz="2400" b="0" i="0" u="none" strike="noStrike" baseline="0" dirty="0">
              <a:latin typeface="TimesNewRomanPSMT"/>
            </a:endParaRPr>
          </a:p>
        </p:txBody>
      </p:sp>
    </p:spTree>
    <p:extLst>
      <p:ext uri="{BB962C8B-B14F-4D97-AF65-F5344CB8AC3E}">
        <p14:creationId xmlns:p14="http://schemas.microsoft.com/office/powerpoint/2010/main" val="38611290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A4B053C9-461A-41C3-B1BB-052EE82F2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910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Tobulintinos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sritys</a:t>
            </a:r>
            <a: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lt-LT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="" xmlns:a16="http://schemas.microsoft.com/office/drawing/2014/main" id="{506C814A-712E-44CC-9AF9-FCE61A078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578475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visada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formuluojami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skirtingi</a:t>
            </a:r>
            <a:r>
              <a:rPr lang="lt-LT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mokymosi tikslai, skiriamos  įvairaus sudėtingumo užduotys, diferencijuojama mokymuisi bei darbui skirta medžiaga. Mokytojai ne visada įterpia į pamoką etapus, kurių metu kiekvienas mokinys gali pasirinkti ir mokytis jam tinkamu tempu bei apsispręsti, </a:t>
            </a:r>
            <a:r>
              <a:rPr lang="lt-L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kiek išmoks pamokos turinio ar atliks pratimų</a:t>
            </a:r>
            <a:r>
              <a:rPr lang="lt-LT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lt-L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lt-LT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 visada mokiniai skatinami džiaugtis savo ir kitų darbais, pasiekimais bei pažanga. Jiems leidžiama bandyti ir klysti, rasti ir taisyti savo klaidas, iš jų mokytis.</a:t>
            </a:r>
            <a:endParaRPr lang="lt-L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lt-LT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Retai mokiniai informuojami ir su jais aptariama, ko iš jų tikimasi kiekvieno dalyko pamokose.</a:t>
            </a:r>
            <a:endParaRPr lang="lt-L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lt-L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Mokymasis ne visada siejamas su mokinių gyvenimo patirtimis, sudaromos sąlygos modeliuoti ar spręsti realaus pasaulio problemas, ugdytis realiam gyvenimui aktualius mąstymo ir veiklos gebėjimus.</a:t>
            </a:r>
            <a:endParaRPr lang="lt-L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9485810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3B4D88CF-2FFA-4482-80C9-E00AD28DB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="" xmlns:a16="http://schemas.microsoft.com/office/drawing/2014/main" id="{F6E86594-E70D-42DD-AC39-E4602A2DA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lt-LT" sz="6000" dirty="0"/>
              <a:t>Ačiū už dėmesį!</a:t>
            </a:r>
          </a:p>
        </p:txBody>
      </p:sp>
    </p:spTree>
    <p:extLst>
      <p:ext uri="{BB962C8B-B14F-4D97-AF65-F5344CB8AC3E}">
        <p14:creationId xmlns:p14="http://schemas.microsoft.com/office/powerpoint/2010/main" val="29529108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CAF787BB-3DF4-471C-A9D2-28FB00271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Mokymosi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lūkesčiai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mokinių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skatinimas</a:t>
            </a:r>
            <a: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lt-LT" dirty="0"/>
          </a:p>
        </p:txBody>
      </p:sp>
      <p:graphicFrame>
        <p:nvGraphicFramePr>
          <p:cNvPr id="6" name="Turinio vietos rezervavimo ženklas 5">
            <a:extLst>
              <a:ext uri="{FF2B5EF4-FFF2-40B4-BE49-F238E27FC236}">
                <a16:creationId xmlns="" xmlns:a16="http://schemas.microsoft.com/office/drawing/2014/main" id="{1F8D355E-B16C-4A1A-A327-04432BCFDC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7913400"/>
              </p:ext>
            </p:extLst>
          </p:nvPr>
        </p:nvGraphicFramePr>
        <p:xfrm>
          <a:off x="838200" y="1127464"/>
          <a:ext cx="10515600" cy="5049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395938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72ECDEE7-5F9A-44A9-9A17-3BF8ECB10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2137"/>
          </a:xfrm>
        </p:spPr>
        <p:txBody>
          <a:bodyPr>
            <a:normAutofit fontScale="90000"/>
          </a:bodyPr>
          <a:lstStyle/>
          <a:p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Mokymosi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lūkesčiai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mokinių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skatinimas</a:t>
            </a:r>
            <a: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lt-LT" dirty="0"/>
          </a:p>
        </p:txBody>
      </p:sp>
      <p:graphicFrame>
        <p:nvGraphicFramePr>
          <p:cNvPr id="6" name="Turinio vietos rezervavimo ženklas 5">
            <a:extLst>
              <a:ext uri="{FF2B5EF4-FFF2-40B4-BE49-F238E27FC236}">
                <a16:creationId xmlns="" xmlns:a16="http://schemas.microsoft.com/office/drawing/2014/main" id="{E75E0BBB-3E0F-411E-91E3-8D6DBC0305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2626681"/>
              </p:ext>
            </p:extLst>
          </p:nvPr>
        </p:nvGraphicFramePr>
        <p:xfrm>
          <a:off x="838200" y="994299"/>
          <a:ext cx="10515600" cy="5182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31713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675B00DB-1FC7-49E2-80B6-6D6956F49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73058"/>
          </a:xfrm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Mokymosi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lūkesčiai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mokinių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skatinimas</a:t>
            </a:r>
            <a: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lt-LT" dirty="0"/>
          </a:p>
        </p:txBody>
      </p:sp>
      <p:graphicFrame>
        <p:nvGraphicFramePr>
          <p:cNvPr id="6" name="Turinio vietos rezervavimo ženklas 5">
            <a:extLst>
              <a:ext uri="{FF2B5EF4-FFF2-40B4-BE49-F238E27FC236}">
                <a16:creationId xmlns="" xmlns:a16="http://schemas.microsoft.com/office/drawing/2014/main" id="{AAE2E8C0-C8C2-48AA-9A29-8E91409066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0798606"/>
              </p:ext>
            </p:extLst>
          </p:nvPr>
        </p:nvGraphicFramePr>
        <p:xfrm>
          <a:off x="838200" y="1047565"/>
          <a:ext cx="10515600" cy="5129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16850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EA5B4046-3147-42B7-B0A2-F3D8A9113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6828"/>
          </a:xfrm>
        </p:spPr>
        <p:txBody>
          <a:bodyPr/>
          <a:lstStyle/>
          <a:p>
            <a:pPr algn="ctr"/>
            <a:r>
              <a:rPr lang="pl-PL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Mokymosi</a:t>
            </a: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organizavimas</a:t>
            </a:r>
            <a:endParaRPr lang="lt-LT" dirty="0"/>
          </a:p>
        </p:txBody>
      </p:sp>
      <mc:AlternateContent xmlns:mc="http://schemas.openxmlformats.org/markup-compatibility/2006">
        <mc:Choice xmlns="" xmlns:cx2="http://schemas.microsoft.com/office/drawing/2015/10/21/chartex" Requires="cx2">
          <p:graphicFrame>
            <p:nvGraphicFramePr>
              <p:cNvPr id="6" name="Turinio vietos rezervavimo ženklas 5">
                <a:extLst>
                  <a:ext uri="{FF2B5EF4-FFF2-40B4-BE49-F238E27FC236}">
                    <a16:creationId xmlns:a16="http://schemas.microsoft.com/office/drawing/2014/main" id="{0752F104-F25A-456A-8260-E6173E25D2C0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56693977"/>
                  </p:ext>
                </p:extLst>
              </p:nvPr>
            </p:nvGraphicFramePr>
            <p:xfrm>
              <a:off x="838200" y="1233996"/>
              <a:ext cx="10515600" cy="4942967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6" name="Turinio vietos rezervavimo ženklas 5">
                <a:extLst>
                  <a:ext uri="{FF2B5EF4-FFF2-40B4-BE49-F238E27FC236}">
                    <a16:creationId xmlns:cx2="http://schemas.microsoft.com/office/drawing/2015/10/21/chartex" xmlns="" xmlns:a16="http://schemas.microsoft.com/office/drawing/2014/main" id="{0752F104-F25A-456A-8260-E6173E25D2C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8200" y="1233996"/>
                <a:ext cx="10515600" cy="4942967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786902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C1C6E8B3-312D-4597-9967-E5FEABE0C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4786"/>
          </a:xfrm>
        </p:spPr>
        <p:txBody>
          <a:bodyPr/>
          <a:lstStyle/>
          <a:p>
            <a:pPr algn="ctr"/>
            <a:r>
              <a:rPr lang="pl-PL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Mokymosi</a:t>
            </a: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organizavimas</a:t>
            </a:r>
            <a:endParaRPr lang="lt-LT" dirty="0"/>
          </a:p>
        </p:txBody>
      </p:sp>
      <mc:AlternateContent xmlns:mc="http://schemas.openxmlformats.org/markup-compatibility/2006">
        <mc:Choice xmlns="" xmlns:cx2="http://schemas.microsoft.com/office/drawing/2015/10/21/chartex" Requires="cx2">
          <p:graphicFrame>
            <p:nvGraphicFramePr>
              <p:cNvPr id="6" name="Turinio vietos rezervavimo ženklas 5">
                <a:extLst>
                  <a:ext uri="{FF2B5EF4-FFF2-40B4-BE49-F238E27FC236}">
                    <a16:creationId xmlns:a16="http://schemas.microsoft.com/office/drawing/2014/main" id="{1428D2A0-CC39-4688-955F-CAC5355A7A57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962145105"/>
                  </p:ext>
                </p:extLst>
              </p:nvPr>
            </p:nvGraphicFramePr>
            <p:xfrm>
              <a:off x="838200" y="1042219"/>
              <a:ext cx="10515600" cy="5134744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6" name="Turinio vietos rezervavimo ženklas 5">
                <a:extLst>
                  <a:ext uri="{FF2B5EF4-FFF2-40B4-BE49-F238E27FC236}">
                    <a16:creationId xmlns:cx2="http://schemas.microsoft.com/office/drawing/2015/10/21/chartex" xmlns="" xmlns:a16="http://schemas.microsoft.com/office/drawing/2014/main" id="{1428D2A0-CC39-4688-955F-CAC5355A7A5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8200" y="1042219"/>
                <a:ext cx="10515600" cy="5134744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588559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5CC9A4AB-5546-465E-A35D-9257EC5C1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7030"/>
          </a:xfrm>
        </p:spPr>
        <p:txBody>
          <a:bodyPr/>
          <a:lstStyle/>
          <a:p>
            <a:pPr algn="ctr"/>
            <a:r>
              <a:rPr lang="pl-PL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Mokymosi</a:t>
            </a: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organizavimas</a:t>
            </a:r>
            <a:endParaRPr lang="lt-LT" dirty="0"/>
          </a:p>
        </p:txBody>
      </p:sp>
      <p:graphicFrame>
        <p:nvGraphicFramePr>
          <p:cNvPr id="9" name="Turinio vietos rezervavimo ženklas 8">
            <a:extLst>
              <a:ext uri="{FF2B5EF4-FFF2-40B4-BE49-F238E27FC236}">
                <a16:creationId xmlns="" xmlns:a16="http://schemas.microsoft.com/office/drawing/2014/main" id="{5C543EBE-C031-4AAB-86E1-A797222E35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9942566"/>
              </p:ext>
            </p:extLst>
          </p:nvPr>
        </p:nvGraphicFramePr>
        <p:xfrm>
          <a:off x="838200" y="1091953"/>
          <a:ext cx="10515600" cy="50850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40841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E722EC2F-1A77-44A5-9715-D9FEDA347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/>
          <a:lstStyle/>
          <a:p>
            <a:pPr algn="ctr"/>
            <a:r>
              <a:rPr lang="pl-PL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Mokymosi</a:t>
            </a: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organizavimas</a:t>
            </a:r>
            <a:endParaRPr lang="lt-LT" dirty="0"/>
          </a:p>
        </p:txBody>
      </p:sp>
      <p:graphicFrame>
        <p:nvGraphicFramePr>
          <p:cNvPr id="6" name="Turinio vietos rezervavimo ženklas 5">
            <a:extLst>
              <a:ext uri="{FF2B5EF4-FFF2-40B4-BE49-F238E27FC236}">
                <a16:creationId xmlns="" xmlns:a16="http://schemas.microsoft.com/office/drawing/2014/main" id="{0B670BC5-0E7F-4C9E-8071-B9A91D8297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6561930"/>
              </p:ext>
            </p:extLst>
          </p:nvPr>
        </p:nvGraphicFramePr>
        <p:xfrm>
          <a:off x="838200" y="1118586"/>
          <a:ext cx="10515600" cy="5058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59953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F206E6D2-F143-4172-860B-6D73CDFF8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8458"/>
          </a:xfrm>
        </p:spPr>
        <p:txBody>
          <a:bodyPr>
            <a:normAutofit fontScale="90000"/>
          </a:bodyPr>
          <a:lstStyle/>
          <a:p>
            <a:pPr algn="ctr"/>
            <a:endParaRPr lang="lt-LT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="" xmlns:a16="http://schemas.microsoft.com/office/drawing/2014/main" id="{A165473E-D853-4F4D-96BA-63487285A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3585"/>
            <a:ext cx="10515600" cy="5673378"/>
          </a:xfrm>
        </p:spPr>
        <p:txBody>
          <a:bodyPr/>
          <a:lstStyle/>
          <a:p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Tyrimas ( anketavimas) vyko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Microsoft 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Office 365  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platformoje</a:t>
            </a:r>
            <a:r>
              <a:rPr lang="lt-LT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Tyrime dalyvavo 32 (reikia mokyt </a:t>
            </a:r>
            <a:r>
              <a:rPr lang="lt-LT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skaič</a:t>
            </a:r>
            <a:r>
              <a:rPr lang="lt-LT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ir tada parašyti procentus) pedagogų,  </a:t>
            </a:r>
            <a:r>
              <a:rPr lang="lt-LT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235</a:t>
            </a:r>
            <a:r>
              <a:rPr lang="lt-LT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tėvų ir  120 mokinių.  Mokytojų darbo grupė  įvertino </a:t>
            </a:r>
            <a:r>
              <a:rPr lang="lt-LT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srities </a:t>
            </a:r>
            <a:r>
              <a:rPr lang="lt-LT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UGDYMAS IR MOKINIŲ PATIRTYS</a:t>
            </a:r>
            <a:r>
              <a:rPr lang="lt-LT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temas ir rodiklius remdamiesi detaliuosiuose rodiklių aprašymuose pateiktu kokybės būviu pagal jau įprastą 4 lygių skalę nuo 1 iki 4:</a:t>
            </a:r>
          </a:p>
          <a:p>
            <a:r>
              <a:rPr lang="lt-LT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lygis – ,,nepatenkinamai“ , vyrauja trūkumai.</a:t>
            </a:r>
          </a:p>
          <a:p>
            <a:r>
              <a:rPr lang="lt-LT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lygis- ,,patenkinamai“, tinkama, bet yra ką tobulinti, verta sustiprinti.</a:t>
            </a:r>
          </a:p>
          <a:p>
            <a:r>
              <a:rPr lang="lt-LT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3 lygis- ,,gerai“ , stipriųjų savybių yra daugiau nei trūkumų, verta </a:t>
            </a:r>
            <a:r>
              <a:rPr lang="lt-LT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paskleisti pačioje mokykloje.</a:t>
            </a:r>
          </a:p>
          <a:p>
            <a:r>
              <a:rPr lang="lt-LT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 lygis- „labai gerai“ , vyrauja teigiami požymiai, stipriosios savybės, verta paskleisti už mokyklos ribų.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864689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DC754D96-4558-4715-A9F2-A85389958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Respondentai </a:t>
            </a:r>
            <a:r>
              <a:rPr lang="lt-L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lt-L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lt-LT" dirty="0"/>
          </a:p>
        </p:txBody>
      </p:sp>
      <p:graphicFrame>
        <p:nvGraphicFramePr>
          <p:cNvPr id="4" name="Turinio vietos rezervavimo ženklas 3">
            <a:extLst>
              <a:ext uri="{FF2B5EF4-FFF2-40B4-BE49-F238E27FC236}">
                <a16:creationId xmlns="" xmlns:a16="http://schemas.microsoft.com/office/drawing/2014/main" id="{023C15FB-52AA-4249-9D8E-E4E01E8C61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3561190"/>
              </p:ext>
            </p:extLst>
          </p:nvPr>
        </p:nvGraphicFramePr>
        <p:xfrm>
          <a:off x="838200" y="1448972"/>
          <a:ext cx="10515600" cy="50766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="" xmlns:a16="http://schemas.microsoft.com/office/drawing/2014/main" val="1784166021"/>
                    </a:ext>
                  </a:extLst>
                </a:gridCol>
                <a:gridCol w="2628900">
                  <a:extLst>
                    <a:ext uri="{9D8B030D-6E8A-4147-A177-3AD203B41FA5}">
                      <a16:colId xmlns="" xmlns:a16="http://schemas.microsoft.com/office/drawing/2014/main" val="291576717"/>
                    </a:ext>
                  </a:extLst>
                </a:gridCol>
                <a:gridCol w="2628900">
                  <a:extLst>
                    <a:ext uri="{9D8B030D-6E8A-4147-A177-3AD203B41FA5}">
                      <a16:colId xmlns="" xmlns:a16="http://schemas.microsoft.com/office/drawing/2014/main" val="1259727505"/>
                    </a:ext>
                  </a:extLst>
                </a:gridCol>
                <a:gridCol w="2628900">
                  <a:extLst>
                    <a:ext uri="{9D8B030D-6E8A-4147-A177-3AD203B41FA5}">
                      <a16:colId xmlns="" xmlns:a16="http://schemas.microsoft.com/office/drawing/2014/main" val="1894550805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200" dirty="0">
                          <a:effectLst/>
                        </a:rPr>
                        <a:t> </a:t>
                      </a:r>
                      <a:endParaRPr lang="lt-L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dirty="0">
                          <a:effectLst/>
                        </a:rPr>
                        <a:t>Mokinių 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dirty="0">
                          <a:effectLst/>
                        </a:rPr>
                        <a:t>Tėvų 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dirty="0">
                          <a:effectLst/>
                        </a:rPr>
                        <a:t>Mokytojų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102776397"/>
                  </a:ext>
                </a:extLst>
              </a:tr>
              <a:tr h="11153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dirty="0">
                          <a:effectLst/>
                        </a:rPr>
                        <a:t>Iš viso pakviesta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dirty="0">
                          <a:effectLst/>
                        </a:rPr>
                        <a:t>194 ?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dirty="0">
                          <a:effectLst/>
                        </a:rPr>
                        <a:t>?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dirty="0">
                          <a:effectLst/>
                        </a:rPr>
                        <a:t>33 ?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527301958"/>
                  </a:ext>
                </a:extLst>
              </a:tr>
              <a:tr h="23000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dirty="0">
                          <a:effectLst/>
                        </a:rPr>
                        <a:t>Pilnai atsakyti klausimynai 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dirty="0">
                          <a:effectLst/>
                        </a:rPr>
                        <a:t>120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dirty="0">
                          <a:effectLst/>
                        </a:rPr>
                        <a:t>107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dirty="0">
                          <a:effectLst/>
                        </a:rPr>
                        <a:t>32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047077573"/>
                  </a:ext>
                </a:extLst>
              </a:tr>
              <a:tr h="11153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dirty="0">
                          <a:effectLst/>
                        </a:rPr>
                        <a:t>Procentais 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dirty="0">
                          <a:effectLst/>
                        </a:rPr>
                        <a:t>61,8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dirty="0">
                          <a:effectLst/>
                        </a:rPr>
                        <a:t> 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dirty="0">
                          <a:effectLst/>
                        </a:rPr>
                        <a:t>96,9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9302898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8609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AB7943C5-B2E5-4592-8297-19C2F8638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8458"/>
          </a:xfrm>
        </p:spPr>
        <p:txBody>
          <a:bodyPr>
            <a:normAutofit fontScale="90000"/>
          </a:bodyPr>
          <a:lstStyle/>
          <a:p>
            <a:endParaRPr lang="lt-LT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="" xmlns:a16="http://schemas.microsoft.com/office/drawing/2014/main" id="{EE261002-F230-43AD-B62C-5F9236DCF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1635"/>
            <a:ext cx="10515600" cy="5355328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lt-L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TIKSLAS: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lt-L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atlikti gimnazijos veiklos kokybės </a:t>
            </a:r>
            <a:r>
              <a:rPr lang="lt-L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srities </a:t>
            </a:r>
            <a:r>
              <a:rPr lang="lt-LT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UGDYMAS IR MOKINIŲ PATIRTYS</a:t>
            </a:r>
            <a:r>
              <a:rPr lang="lt-L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lt-L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t-L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įsivertinimą.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lt-L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lt-L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t-L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UŽDAVINIAI:</a:t>
            </a: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lt-L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rinkti, apdoroti, analizuoti, įforminti  gimnazijos veiklos kokybės įsivertinimo rezultatus.</a:t>
            </a: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lt-L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atrasti mokyklos veiklos kokybės sėkmes  ir nustatyti tobulintinas sritis.</a:t>
            </a: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lt-L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KOKYBĖS ĮVERTINIMAS: vidutinės vertės, aukštesnės nei 2,5 traktuotinos kaip pozityvios, o žemesnės nei 2,5 kaip negatyvios.</a:t>
            </a: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lt-L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srities </a:t>
            </a:r>
            <a:r>
              <a:rPr lang="lt-LT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UGDYMAS IR MOKINIŲ PATIRTYS</a:t>
            </a:r>
            <a:r>
              <a:rPr lang="lt-L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stipriųjų savybių yra daugiau nei trūkumų, patirtį verta paskleisti pačioje mokykloje, buvo išskirtos  ir 5 žemiausios vertės.</a:t>
            </a: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Aft>
                <a:spcPts val="1000"/>
              </a:spcAft>
              <a:buNone/>
            </a:pP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859638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F9DFC9CC-5BD6-47A9-9854-3B5E9DC8E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30004"/>
          </a:xfrm>
        </p:spPr>
        <p:txBody>
          <a:bodyPr>
            <a:normAutofit/>
          </a:bodyPr>
          <a:lstStyle/>
          <a:p>
            <a:pPr algn="ctr"/>
            <a:r>
              <a:rPr lang="lt-L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AUKŠČIAUSIOS VERTĖS, MOKINIAI</a:t>
            </a:r>
            <a:endParaRPr lang="lt-LT" sz="2400" dirty="0"/>
          </a:p>
        </p:txBody>
      </p:sp>
      <p:graphicFrame>
        <p:nvGraphicFramePr>
          <p:cNvPr id="4" name="Turinio vietos rezervavimo ženklas 3">
            <a:extLst>
              <a:ext uri="{FF2B5EF4-FFF2-40B4-BE49-F238E27FC236}">
                <a16:creationId xmlns="" xmlns:a16="http://schemas.microsoft.com/office/drawing/2014/main" id="{28A043DD-7495-4431-8733-3D618049E7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4968202"/>
              </p:ext>
            </p:extLst>
          </p:nvPr>
        </p:nvGraphicFramePr>
        <p:xfrm>
          <a:off x="742122" y="795130"/>
          <a:ext cx="10760765" cy="55775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21045">
                  <a:extLst>
                    <a:ext uri="{9D8B030D-6E8A-4147-A177-3AD203B41FA5}">
                      <a16:colId xmlns="" xmlns:a16="http://schemas.microsoft.com/office/drawing/2014/main" val="3677923003"/>
                    </a:ext>
                  </a:extLst>
                </a:gridCol>
                <a:gridCol w="1839720">
                  <a:extLst>
                    <a:ext uri="{9D8B030D-6E8A-4147-A177-3AD203B41FA5}">
                      <a16:colId xmlns="" xmlns:a16="http://schemas.microsoft.com/office/drawing/2014/main" val="1709245518"/>
                    </a:ext>
                  </a:extLst>
                </a:gridCol>
              </a:tblGrid>
              <a:tr h="11532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 dirty="0">
                          <a:effectLst/>
                        </a:rPr>
                        <a:t>Mano </a:t>
                      </a:r>
                      <a:r>
                        <a:rPr lang="pl-PL" sz="2400" dirty="0" err="1">
                          <a:effectLst/>
                        </a:rPr>
                        <a:t>mokytojams</a:t>
                      </a:r>
                      <a:r>
                        <a:rPr lang="pl-PL" sz="2400" dirty="0">
                          <a:effectLst/>
                        </a:rPr>
                        <a:t> </a:t>
                      </a:r>
                      <a:r>
                        <a:rPr lang="pl-PL" sz="2400" dirty="0" err="1">
                          <a:effectLst/>
                        </a:rPr>
                        <a:t>rūpi</a:t>
                      </a:r>
                      <a:r>
                        <a:rPr lang="pl-PL" sz="2400" dirty="0">
                          <a:effectLst/>
                        </a:rPr>
                        <a:t>, </a:t>
                      </a:r>
                      <a:r>
                        <a:rPr lang="pl-PL" sz="2400" dirty="0" err="1">
                          <a:effectLst/>
                        </a:rPr>
                        <a:t>kaip</a:t>
                      </a:r>
                      <a:r>
                        <a:rPr lang="pl-PL" sz="2400" dirty="0">
                          <a:effectLst/>
                        </a:rPr>
                        <a:t> </a:t>
                      </a:r>
                      <a:r>
                        <a:rPr lang="pl-PL" sz="2400" dirty="0" err="1">
                          <a:effectLst/>
                        </a:rPr>
                        <a:t>aš</a:t>
                      </a:r>
                      <a:r>
                        <a:rPr lang="pl-PL" sz="2400" dirty="0">
                          <a:effectLst/>
                        </a:rPr>
                        <a:t> </a:t>
                      </a:r>
                      <a:r>
                        <a:rPr lang="pl-PL" sz="2400" dirty="0" err="1">
                          <a:effectLst/>
                        </a:rPr>
                        <a:t>mokausi</a:t>
                      </a:r>
                      <a:endParaRPr lang="lt-LT" sz="2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 dirty="0">
                          <a:effectLst/>
                        </a:rPr>
                        <a:t>2,81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522793597"/>
                  </a:ext>
                </a:extLst>
              </a:tr>
              <a:tr h="10327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>
                          <a:effectLst/>
                        </a:rPr>
                        <a:t>Mokytojai dažnai užduoda klausimus, skatinančius mus mąstyti.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2,94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005966574"/>
                  </a:ext>
                </a:extLst>
              </a:tr>
              <a:tr h="11305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Per pamokas mokytojai skatina mokinius klausti.</a:t>
                      </a:r>
                      <a:endParaRPr lang="lt-LT" sz="2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>
                          <a:effectLst/>
                        </a:rPr>
                        <a:t> 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 dirty="0">
                          <a:effectLst/>
                        </a:rPr>
                        <a:t>3,05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907940977"/>
                  </a:ext>
                </a:extLst>
              </a:tr>
              <a:tr h="11305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>
                          <a:effectLst/>
                        </a:rPr>
                        <a:t>Man yra aiškios elgesio taisyklių nesilaikymo pasekmės.</a:t>
                      </a:r>
                      <a:endParaRPr lang="lt-LT" sz="2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>
                          <a:effectLst/>
                        </a:rPr>
                        <a:t> 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3,25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856245393"/>
                  </a:ext>
                </a:extLst>
              </a:tr>
              <a:tr h="11305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Per pamokas mes dirbame ir individualiai, ir grupėmis.</a:t>
                      </a:r>
                      <a:endParaRPr lang="lt-LT" sz="2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2,88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11810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1967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865EC433-7171-4AAF-9F88-617C59EB0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pPr algn="ctr"/>
            <a: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AUKŠČIAUSIOS VERTĖS,MOKINIAI</a:t>
            </a:r>
            <a:endParaRPr lang="lt-LT" dirty="0"/>
          </a:p>
        </p:txBody>
      </p:sp>
      <p:graphicFrame>
        <p:nvGraphicFramePr>
          <p:cNvPr id="6" name="Turinio vietos rezervavimo ženklas 5">
            <a:extLst>
              <a:ext uri="{FF2B5EF4-FFF2-40B4-BE49-F238E27FC236}">
                <a16:creationId xmlns="" xmlns:a16="http://schemas.microsoft.com/office/drawing/2014/main" id="{CEF04A33-92D2-4699-A475-D2714EF785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4663290"/>
              </p:ext>
            </p:extLst>
          </p:nvPr>
        </p:nvGraphicFramePr>
        <p:xfrm>
          <a:off x="838200" y="1237957"/>
          <a:ext cx="10515600" cy="4939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5943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5FBA6C82-89D6-497A-8237-15C4C5D4C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5546"/>
          </a:xfrm>
        </p:spPr>
        <p:txBody>
          <a:bodyPr>
            <a:normAutofit/>
          </a:bodyPr>
          <a:lstStyle/>
          <a:p>
            <a:pPr algn="ctr"/>
            <a:r>
              <a:rPr lang="pl-P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ŽEMIAUSIOS VERTĖS</a:t>
            </a:r>
            <a:r>
              <a:rPr lang="lt-L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MOKINIAI</a:t>
            </a:r>
            <a:endParaRPr lang="lt-LT" sz="2400" dirty="0"/>
          </a:p>
        </p:txBody>
      </p:sp>
      <p:graphicFrame>
        <p:nvGraphicFramePr>
          <p:cNvPr id="4" name="Turinio vietos rezervavimo ženklas 3">
            <a:extLst>
              <a:ext uri="{FF2B5EF4-FFF2-40B4-BE49-F238E27FC236}">
                <a16:creationId xmlns="" xmlns:a16="http://schemas.microsoft.com/office/drawing/2014/main" id="{1E055515-C95A-4743-AAA6-A9EFF78A74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5005748"/>
              </p:ext>
            </p:extLst>
          </p:nvPr>
        </p:nvGraphicFramePr>
        <p:xfrm>
          <a:off x="838200" y="1153551"/>
          <a:ext cx="10515599" cy="52191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04252">
                  <a:extLst>
                    <a:ext uri="{9D8B030D-6E8A-4147-A177-3AD203B41FA5}">
                      <a16:colId xmlns="" xmlns:a16="http://schemas.microsoft.com/office/drawing/2014/main" val="1394095973"/>
                    </a:ext>
                  </a:extLst>
                </a:gridCol>
                <a:gridCol w="1811347">
                  <a:extLst>
                    <a:ext uri="{9D8B030D-6E8A-4147-A177-3AD203B41FA5}">
                      <a16:colId xmlns="" xmlns:a16="http://schemas.microsoft.com/office/drawing/2014/main" val="2332374156"/>
                    </a:ext>
                  </a:extLst>
                </a:gridCol>
              </a:tblGrid>
              <a:tr h="16950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>
                          <a:effectLst/>
                        </a:rPr>
                        <a:t>Mokytojai atskleidžia mokomosios medžiagos ryšį su gyvenimu, temas sieja su įvairiomis profesijomis.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2,25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507893028"/>
                  </a:ext>
                </a:extLst>
              </a:tr>
              <a:tr h="8810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Pamokose dažnai dirbama mažomis grupėmis.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2,28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565701275"/>
                  </a:ext>
                </a:extLst>
              </a:tr>
              <a:tr h="8810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>
                          <a:effectLst/>
                        </a:rPr>
                        <a:t>Į mokyklą einu su džiaugsmu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 dirty="0">
                          <a:effectLst/>
                        </a:rPr>
                        <a:t>2,00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856663522"/>
                  </a:ext>
                </a:extLst>
              </a:tr>
              <a:tr h="8810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Mokiniai per pamoką gali pasirinkti, kiek jie sugebės išmokti.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 dirty="0">
                          <a:effectLst/>
                        </a:rPr>
                        <a:t>1,90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921338703"/>
                  </a:ext>
                </a:extLst>
              </a:tr>
              <a:tr h="8810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Mokytojai per pamokas mokiniams skiria skirtingas užduotis.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2,18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951468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1646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23E1F3EE-0B88-40DB-B5DA-8618AC363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5207"/>
          </a:xfrm>
        </p:spPr>
        <p:txBody>
          <a:bodyPr/>
          <a:lstStyle/>
          <a:p>
            <a:pPr algn="ctr"/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ŽEMIAUSIOS VERTĖS</a:t>
            </a:r>
            <a: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,MOKINIAI</a:t>
            </a:r>
            <a:endParaRPr lang="lt-LT" dirty="0"/>
          </a:p>
        </p:txBody>
      </p:sp>
      <p:graphicFrame>
        <p:nvGraphicFramePr>
          <p:cNvPr id="6" name="Turinio vietos rezervavimo ženklas 5">
            <a:extLst>
              <a:ext uri="{FF2B5EF4-FFF2-40B4-BE49-F238E27FC236}">
                <a16:creationId xmlns="" xmlns:a16="http://schemas.microsoft.com/office/drawing/2014/main" id="{B3154A64-3C01-4B33-8FA3-30A7EB1078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6907804"/>
              </p:ext>
            </p:extLst>
          </p:nvPr>
        </p:nvGraphicFramePr>
        <p:xfrm>
          <a:off x="838200" y="1097280"/>
          <a:ext cx="10515600" cy="5395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22714418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1059</TotalTime>
  <Words>666</Words>
  <Application>Microsoft Office PowerPoint</Application>
  <PresentationFormat>Plačiaekranė</PresentationFormat>
  <Paragraphs>149</Paragraphs>
  <Slides>28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6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28</vt:i4>
      </vt:variant>
    </vt:vector>
  </HeadingPairs>
  <TitlesOfParts>
    <vt:vector size="35" baseType="lpstr">
      <vt:lpstr>Arial</vt:lpstr>
      <vt:lpstr>Calibri</vt:lpstr>
      <vt:lpstr>Calibri Light</vt:lpstr>
      <vt:lpstr>Symbol</vt:lpstr>
      <vt:lpstr>Times New Roman</vt:lpstr>
      <vt:lpstr>TimesNewRomanPSMT</vt:lpstr>
      <vt:lpstr>„Office“ tema</vt:lpstr>
      <vt:lpstr>TRAKŲ R. RŪDIŠKIŲ GIMNAZIJOS VEIKLOS KOKYBĖS GILUMINIS ĮSIVERTINIMAS 2021-2022 M.M. </vt:lpstr>
      <vt:lpstr> Gimnazijos veiklos kokybės giluminį įsivertinimą 2022m. balandžio mėn. atliko darbo grupė, sudaryta Jelenos Ignatovič gimnazijos direktorės 2022 m. ……….d. įsakymu Nr. ………..:</vt:lpstr>
      <vt:lpstr>„PowerPoint“ pateiktis</vt:lpstr>
      <vt:lpstr>Respondentai  </vt:lpstr>
      <vt:lpstr>„PowerPoint“ pateiktis</vt:lpstr>
      <vt:lpstr>AUKŠČIAUSIOS VERTĖS, MOKINIAI</vt:lpstr>
      <vt:lpstr>AUKŠČIAUSIOS VERTĖS,MOKINIAI</vt:lpstr>
      <vt:lpstr>ŽEMIAUSIOS VERTĖS, MOKINIAI</vt:lpstr>
      <vt:lpstr>ŽEMIAUSIOS VERTĖS,MOKINIAI</vt:lpstr>
      <vt:lpstr>AUKŠČIAUSIOS VERTĖS, TĖVAI</vt:lpstr>
      <vt:lpstr>AUKŠČIAUSIOS VERTĖS,TĖVAI</vt:lpstr>
      <vt:lpstr>ŽEMIAUSIOS VERTĖS,TĖVAI</vt:lpstr>
      <vt:lpstr>ŽEMIAUSIOS VERTĖS, TĖVAI</vt:lpstr>
      <vt:lpstr>AUKŠČIAUSIOS VERTĖS, MOKYTOJAI</vt:lpstr>
      <vt:lpstr>AUKŠČIAUSIOS VERTĖS, MOKYTOJAI</vt:lpstr>
      <vt:lpstr>ŽEMIAUSIOS VERTĖS, MOKYTOJAI</vt:lpstr>
      <vt:lpstr>ŽEMIAUSIOS VERTĖS, MOKYTOJAI</vt:lpstr>
      <vt:lpstr>„PowerPoint“ pateiktis</vt:lpstr>
      <vt:lpstr>Sėkmės </vt:lpstr>
      <vt:lpstr>Tobulintinos sritys </vt:lpstr>
      <vt:lpstr>„PowerPoint“ pateiktis</vt:lpstr>
      <vt:lpstr>Mokymosi lūkesčiai ir mokinių skatinimas </vt:lpstr>
      <vt:lpstr>Mokymosi lūkesčiai ir mokinių skatinimas </vt:lpstr>
      <vt:lpstr>Mokymosi lūkesčiai ir mokinių skatinimas   </vt:lpstr>
      <vt:lpstr>Mokymosi organizavimas</vt:lpstr>
      <vt:lpstr>Mokymosi organizavimas</vt:lpstr>
      <vt:lpstr>Mokymosi organizavimas</vt:lpstr>
      <vt:lpstr>Mokymosi organizavimas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VILIMA KLIMAIKIENĖ</dc:creator>
  <cp:lastModifiedBy>PavaduotojaRK</cp:lastModifiedBy>
  <cp:revision>7</cp:revision>
  <dcterms:created xsi:type="dcterms:W3CDTF">2022-04-13T05:39:41Z</dcterms:created>
  <dcterms:modified xsi:type="dcterms:W3CDTF">2022-04-20T06:32:07Z</dcterms:modified>
</cp:coreProperties>
</file>